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61" r:id="rId4"/>
    <p:sldId id="276" r:id="rId5"/>
    <p:sldId id="444" r:id="rId6"/>
    <p:sldId id="438" r:id="rId7"/>
    <p:sldId id="262" r:id="rId8"/>
    <p:sldId id="464" r:id="rId9"/>
    <p:sldId id="463" r:id="rId10"/>
    <p:sldId id="465" r:id="rId11"/>
    <p:sldId id="466" r:id="rId12"/>
    <p:sldId id="467" r:id="rId13"/>
    <p:sldId id="468" r:id="rId14"/>
    <p:sldId id="462" r:id="rId15"/>
    <p:sldId id="263" r:id="rId16"/>
    <p:sldId id="264" r:id="rId17"/>
    <p:sldId id="265" r:id="rId18"/>
    <p:sldId id="266" r:id="rId19"/>
    <p:sldId id="439" r:id="rId20"/>
    <p:sldId id="269" r:id="rId21"/>
    <p:sldId id="458" r:id="rId22"/>
    <p:sldId id="459" r:id="rId23"/>
    <p:sldId id="460" r:id="rId24"/>
    <p:sldId id="461" r:id="rId25"/>
    <p:sldId id="469" r:id="rId26"/>
    <p:sldId id="471" r:id="rId27"/>
    <p:sldId id="456" r:id="rId28"/>
    <p:sldId id="457" r:id="rId29"/>
    <p:sldId id="267" r:id="rId30"/>
    <p:sldId id="268" r:id="rId31"/>
    <p:sldId id="273" r:id="rId32"/>
    <p:sldId id="270" r:id="rId33"/>
    <p:sldId id="283" r:id="rId34"/>
    <p:sldId id="272" r:id="rId35"/>
    <p:sldId id="277" r:id="rId36"/>
    <p:sldId id="278" r:id="rId37"/>
    <p:sldId id="279" r:id="rId38"/>
    <p:sldId id="280" r:id="rId39"/>
    <p:sldId id="281" r:id="rId40"/>
    <p:sldId id="282" r:id="rId41"/>
    <p:sldId id="440" r:id="rId42"/>
    <p:sldId id="285" r:id="rId43"/>
    <p:sldId id="284" r:id="rId44"/>
    <p:sldId id="286" r:id="rId45"/>
    <p:sldId id="287" r:id="rId46"/>
    <p:sldId id="288" r:id="rId47"/>
    <p:sldId id="289" r:id="rId48"/>
    <p:sldId id="449" r:id="rId49"/>
    <p:sldId id="441" r:id="rId50"/>
    <p:sldId id="291" r:id="rId51"/>
    <p:sldId id="300" r:id="rId52"/>
    <p:sldId id="301" r:id="rId53"/>
    <p:sldId id="303" r:id="rId54"/>
    <p:sldId id="442" r:id="rId55"/>
    <p:sldId id="290" r:id="rId56"/>
    <p:sldId id="299" r:id="rId57"/>
    <p:sldId id="295" r:id="rId58"/>
    <p:sldId id="292" r:id="rId59"/>
    <p:sldId id="293" r:id="rId60"/>
    <p:sldId id="307" r:id="rId61"/>
    <p:sldId id="305" r:id="rId62"/>
    <p:sldId id="445" r:id="rId63"/>
    <p:sldId id="296" r:id="rId64"/>
    <p:sldId id="297" r:id="rId65"/>
    <p:sldId id="448" r:id="rId66"/>
    <p:sldId id="447" r:id="rId67"/>
    <p:sldId id="454" r:id="rId68"/>
    <p:sldId id="450" r:id="rId69"/>
    <p:sldId id="451" r:id="rId70"/>
    <p:sldId id="452" r:id="rId71"/>
    <p:sldId id="472" r:id="rId72"/>
    <p:sldId id="453" r:id="rId73"/>
    <p:sldId id="443" r:id="rId74"/>
    <p:sldId id="298" r:id="rId75"/>
    <p:sldId id="308" r:id="rId76"/>
    <p:sldId id="309" r:id="rId77"/>
    <p:sldId id="310" r:id="rId78"/>
    <p:sldId id="455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 varScale="1">
        <p:scale>
          <a:sx n="76" d="100"/>
          <a:sy n="76" d="100"/>
        </p:scale>
        <p:origin x="550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2940-C286-42C1-9010-1A658D157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FF8782-4683-4B9D-8881-A996710D88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84089-8433-45A4-95CA-B1B454157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9F063-8808-4E6D-B458-8E13FC562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BDFCD-9E64-42AA-BC33-A02ED6934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45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0BB0A-C1BF-45C5-8108-46542AFE0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21A5A9-7FA5-43CB-9ED4-241FEBBF00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60C29-8E1C-41B1-B4E8-FCEB7A9AD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58C8B-B2B2-432A-86CA-6376158D3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811AE-A55A-437F-860D-8326A0BC9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684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B18A12-841B-4AF8-8EC5-CB048068D4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896B34-27D2-4043-9D83-17FDA4475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9E835-CDFD-49BD-806F-3E1A8F4FF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C70A1-95EE-415E-863A-EA224FE5D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44889-227C-49F0-8C46-A6BF65C84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8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73457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09C4-331A-4F8E-9C63-303C31453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F34A-2443-468B-9DEC-057918C7E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5C0A4-0B19-4954-BD29-F08BE6119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EFD81-5068-48B4-9648-85B0D12C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B328E-80D6-472E-8A1E-831F3904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73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480E2-9234-4188-8816-EACEC6916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A4C78-7C62-4472-A49B-ABDD52A99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3B61A-B612-41BA-8B68-6800728FE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8830D-FE6F-447E-93E1-DE4EB1A8C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B7A6B-EC4D-4149-A9F8-89583742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038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A7F82-A46A-40DC-8A7F-3628C8AF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16B2C-AC1F-4F94-8635-5B5AE8B7F8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B9CB3-DD43-404A-8EC3-A66681BAF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ABB4A-28C2-479E-900D-4192EE9DF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D6A09-75F4-4526-859A-A29035717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4D064-C25A-4932-907B-686C3859E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84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5183E-9FC4-4428-AB2E-4F644809C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219C6-EC01-41A6-94DD-327FCC904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5DAFF-4CAE-4C24-95F5-30AA60C5A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81E108-BF48-4DE6-80C1-BC1B6D9B76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05F2E3-F653-4AD8-A722-7118506E94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993AB9-18CF-412E-9678-7587B3260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07A225-C4C6-44A7-83BB-A21DC549E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EBA5BA-E66A-4A42-8125-C7DC51F9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81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56E26-53B1-4FE0-ABBA-11E686BA3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6931B7-899E-4140-87AC-B2122CB10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E431E3-40EF-4F54-98E1-9E480C7FE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319B9-169B-43A4-AE80-AB37BA3D7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52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3876BF-0B9C-410F-8893-DD9E11DDC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5A06A4-B178-4424-9C5F-67F147356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55DA6-67A6-4B9E-A3E4-42AFA4A4B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007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CEF1E-7615-42AD-805D-A2FD24708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321E6-C526-49E7-B02E-08EA923D0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D977B9-143B-41FB-B988-793F2AD68D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230FB-14D9-4D8A-BBEC-A7782D52C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261659-843A-4959-96BA-8849D497C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124B95-331A-4505-8464-6C6C6CFD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1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B093-7F4C-4930-BC54-F12270701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267225-0793-40F8-89CB-5F1EC1AB3F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46DB63-CB17-4E21-9AE8-CCE1E9805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745AD-8D6F-4481-BD90-493E3CBF2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A1747A-ED49-481E-9A48-FC59ED9F5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D0CA3-0584-4F67-89A5-3F62C28B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5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072130-6BA1-4D9E-B6B5-EE0FF1239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18A96-4198-45A7-AA43-CCD2BADCE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469E1-B400-40D2-A33F-F19C852204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5E44-FE1D-42BD-8BEC-66E1A7095121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07CD1-B0F8-4DF5-A0FF-8E28DF5312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CA3E6-D767-4BAD-AA88-8F2BD19E0A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1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anny_edge_detector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anny_edge_detector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omepages.inf.ed.ac.uk/rbf/HIPR2/log.htm" TargetMode="Externa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omepages.inf.ed.ac.uk/rbf/HIPR2/log.htm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0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w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8.wmf"/><Relationship Id="rId5" Type="http://schemas.openxmlformats.org/officeDocument/2006/relationships/image" Target="../media/image4.w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semanticscholar.org/paper/A-Combined-Corner-and-Edge-Detector-Harris-Stephens/6818668fb895d95861a2eb9673ddc3a41e27b3b3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.inrialpes.fr/people/triggs/pubs/Dalal-cvpr05.pdf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bc.ca/~lowe/papers/ijcv04.pdf" TargetMode="External"/><Relationship Id="rId2" Type="http://schemas.openxmlformats.org/officeDocument/2006/relationships/hyperlink" Target="https://www.cs.ubc.ca/~lowe/papers/iccv9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4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www.cs.ubc.ca/~lowe/525/papers/calonder_eccv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en.wikipedia.org/wiki/Hamming_distance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www.cs.ubc.ca/~lowe/525/papers/calonder_eccv10.pdf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www.cs.ubc.ca/~lowe/525/papers/calonder_eccv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en.wikipedia.org/wiki/Sobel_operator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Copyright 2021, 2022, 2023, 2024, 2025, Stephen F Elston. All rights reserved.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Feature Extraction</a:t>
            </a:r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 with Sobel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Sobel filter is an early attempt at using an approximately isotropic gradient estimate    </a:t>
                </a:r>
              </a:p>
              <a:p>
                <a:r>
                  <a:rPr lang="en-US" dirty="0"/>
                  <a:t>Magnitude of the gradient is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Must threshold the gradient,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dirty="0"/>
                  <a:t>, to filter edges      </a:t>
                </a:r>
              </a:p>
              <a:p>
                <a:r>
                  <a:rPr lang="en-US" dirty="0"/>
                  <a:t>There are other similar operators that can produce better approximations of the gradient magnitude   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498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 fontScale="92500" lnSpcReduction="10000"/>
          </a:bodyPr>
          <a:lstStyle/>
          <a:p>
            <a:r>
              <a:rPr lang="en-US" sz="4400" b="1" dirty="0"/>
              <a:t>Finding Edges with Gradients with the Canny Filter</a:t>
            </a:r>
          </a:p>
        </p:txBody>
      </p:sp>
    </p:spTree>
    <p:extLst>
      <p:ext uri="{BB962C8B-B14F-4D97-AF65-F5344CB8AC3E}">
        <p14:creationId xmlns:p14="http://schemas.microsoft.com/office/powerpoint/2010/main" val="3681586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 with Canny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Canny filter </a:t>
            </a:r>
            <a:r>
              <a:rPr lang="en-US" dirty="0"/>
              <a:t>is a sophisticated multi-stage algorithm for finding edges in images     </a:t>
            </a:r>
          </a:p>
          <a:p>
            <a:r>
              <a:rPr lang="en-US" dirty="0"/>
              <a:t>Detects edges with a low error rate      </a:t>
            </a:r>
          </a:p>
          <a:p>
            <a:r>
              <a:rPr lang="en-US" dirty="0"/>
              <a:t>Accurately locates the edge   </a:t>
            </a:r>
          </a:p>
          <a:p>
            <a:r>
              <a:rPr lang="en-US" dirty="0"/>
              <a:t>Each edge in the image should only be marked once 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26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 with Canny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Canny filter </a:t>
            </a:r>
            <a:r>
              <a:rPr lang="en-US" dirty="0"/>
              <a:t>is a sophisticated multi-stage algorithm for finding edges in images     </a:t>
            </a:r>
          </a:p>
          <a:p>
            <a:r>
              <a:rPr lang="en-US" dirty="0"/>
              <a:t>We will not explore the details here    </a:t>
            </a:r>
          </a:p>
          <a:p>
            <a:r>
              <a:rPr lang="en-US" dirty="0"/>
              <a:t>Steps of the algorithm:      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Apply a Gaussian filter to smooth edges and remove noise   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Compute the intensity (magnitude) of the gradients are computed, e.g. with Sobel filter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gradients are filtered with a threshold to remove spurious responses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Apply a double threshold with upper and lower bound on the gradient to identify potential edge pixels 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Filter pixels of appropriate magnitude (by threshold) with a hysteresis algorithm to find edges with adjoining pixels likely to be part of edges     </a:t>
            </a:r>
          </a:p>
        </p:txBody>
      </p:sp>
    </p:spTree>
    <p:extLst>
      <p:ext uri="{BB962C8B-B14F-4D97-AF65-F5344CB8AC3E}">
        <p14:creationId xmlns:p14="http://schemas.microsoft.com/office/powerpoint/2010/main" val="290097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Finding Edges With Laplacian </a:t>
            </a:r>
          </a:p>
        </p:txBody>
      </p:sp>
    </p:spTree>
    <p:extLst>
      <p:ext uri="{BB962C8B-B14F-4D97-AF65-F5344CB8AC3E}">
        <p14:creationId xmlns:p14="http://schemas.microsoft.com/office/powerpoint/2010/main" val="1879550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with the Laplacian operator </a:t>
                </a: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Applying a Laplacian kernel to an edge gives a distinctive signal: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Edge is at the zero crossing of the convolved image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FD42E5A-0981-4677-8369-2ABC757F5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55" y="2928563"/>
            <a:ext cx="2981779" cy="2534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2DEAEA-121F-4CAA-9030-9F7436753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0425" y="2895829"/>
            <a:ext cx="3197975" cy="259998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C3D6793-97C9-4935-B132-82D81474DC90}"/>
              </a:ext>
            </a:extLst>
          </p:cNvPr>
          <p:cNvSpPr/>
          <p:nvPr/>
        </p:nvSpPr>
        <p:spPr>
          <a:xfrm>
            <a:off x="4209213" y="3187835"/>
            <a:ext cx="2536513" cy="178479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Convolution with Laplacian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EEF410-CBA0-481A-BE26-847F232824B9}"/>
              </a:ext>
            </a:extLst>
          </p:cNvPr>
          <p:cNvSpPr txBox="1"/>
          <p:nvPr/>
        </p:nvSpPr>
        <p:spPr>
          <a:xfrm>
            <a:off x="1768151" y="5575217"/>
            <a:ext cx="668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</a:t>
            </a:r>
            <a:r>
              <a:rPr lang="en-US" dirty="0">
                <a:latin typeface="Times New Roman" panose="02020603050405020304" pitchFamily="18" charset="0"/>
                <a:hlinkClick r:id="rId5"/>
              </a:rPr>
              <a:t>R. Fisher, S. Perkins, A. Walker and E. </a:t>
            </a:r>
            <a:r>
              <a:rPr lang="en-US" dirty="0" err="1">
                <a:latin typeface="Times New Roman" panose="02020603050405020304" pitchFamily="18" charset="0"/>
                <a:hlinkClick r:id="rId5"/>
              </a:rPr>
              <a:t>Wolfart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22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by convolution with the Laplacian operator </a:t>
                </a: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Simple Laplacian kernel: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Laplacian kernel with less directional bias: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17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14569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Laplacian of a Gaussian reduces noise   </a:t>
            </a:r>
          </a:p>
          <a:p>
            <a:r>
              <a:rPr lang="en-US" dirty="0"/>
              <a:t>The Laplacian operator is effective at finding edges, but susceptible to noise  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76F1E-9C13-4891-AC65-47C9620A3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957" y="2946288"/>
            <a:ext cx="3992018" cy="3429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B2B141-A4F0-451A-8BCF-003EE1A73A68}"/>
              </a:ext>
            </a:extLst>
          </p:cNvPr>
          <p:cNvSpPr txBox="1"/>
          <p:nvPr/>
        </p:nvSpPr>
        <p:spPr>
          <a:xfrm>
            <a:off x="6971026" y="6399742"/>
            <a:ext cx="515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</a:t>
            </a:r>
            <a:r>
              <a:rPr lang="en-US" dirty="0">
                <a:latin typeface="Times New Roman" panose="02020603050405020304" pitchFamily="18" charset="0"/>
                <a:hlinkClick r:id="rId3"/>
              </a:rPr>
              <a:t>R. Fisher, S. Perkins, A. Walker and E. </a:t>
            </a:r>
            <a:r>
              <a:rPr lang="en-US" dirty="0" err="1">
                <a:latin typeface="Times New Roman" panose="02020603050405020304" pitchFamily="18" charset="0"/>
                <a:hlinkClick r:id="rId3"/>
              </a:rPr>
              <a:t>Wolfart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409F9B-3634-4DE5-A489-BCE8D747E7CF}"/>
                  </a:ext>
                </a:extLst>
              </p:cNvPr>
              <p:cNvSpPr txBox="1"/>
              <p:nvPr/>
            </p:nvSpPr>
            <p:spPr>
              <a:xfrm>
                <a:off x="789301" y="2693417"/>
                <a:ext cx="6648450" cy="3514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Reduce noise by using Laplacian of a Gaussian filter kernel or </a:t>
                </a:r>
                <a:r>
                  <a:rPr lang="en-US" sz="2800" b="1" dirty="0"/>
                  <a:t>Laplacian of Gaussian (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𝓛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𝒐𝑮</m:t>
                    </m:r>
                  </m:oMath>
                </a14:m>
                <a:r>
                  <a:rPr lang="en-US" sz="2800" b="1" dirty="0"/>
                  <a:t>)</a:t>
                </a:r>
                <a:r>
                  <a:rPr lang="en-US" sz="28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𝑜𝐺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Notice, the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𝑜𝐺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is symmetric and therefore </a:t>
                </a:r>
                <a:r>
                  <a:rPr lang="en-US" sz="2800" b="1" dirty="0"/>
                  <a:t>rotationally invariant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409F9B-3634-4DE5-A489-BCE8D747E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693417"/>
                <a:ext cx="6648450" cy="3514745"/>
              </a:xfrm>
              <a:prstGeom prst="rect">
                <a:avLst/>
              </a:prstGeom>
              <a:blipFill>
                <a:blip r:embed="rId4"/>
                <a:stretch>
                  <a:fillRect l="-1650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897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6936446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6549226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Difference of Gaussian filtered images </a:t>
                </a:r>
              </a:p>
              <a:p>
                <a:r>
                  <a:rPr lang="en-US" dirty="0"/>
                  <a:t>How close is the difference of Gaussian filtered image to the full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𝑜𝐺</m:t>
                    </m:r>
                  </m:oMath>
                </a14:m>
                <a:r>
                  <a:rPr lang="en-US" dirty="0"/>
                  <a:t> formulation?</a:t>
                </a:r>
              </a:p>
              <a:p>
                <a:r>
                  <a:rPr lang="en-US" dirty="0"/>
                  <a:t>The approximation is generally quite close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6549226" cy="5593468"/>
              </a:xfrm>
              <a:blipFill>
                <a:blip r:embed="rId2"/>
                <a:stretch>
                  <a:fillRect l="-1860" t="-1743" r="-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0B40556-E43D-4271-BEC9-A8B9ADB54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7234" y="275003"/>
            <a:ext cx="3398439" cy="603795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C20DE83-DA35-4609-94A4-8D42C05D3D1E}"/>
              </a:ext>
            </a:extLst>
          </p:cNvPr>
          <p:cNvSpPr/>
          <p:nvPr/>
        </p:nvSpPr>
        <p:spPr>
          <a:xfrm>
            <a:off x="3308809" y="3602814"/>
            <a:ext cx="2536513" cy="3049679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Gray-scale then difference of Gaussians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AFBAA2-C139-45BE-BE8D-906436861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81" y="3666930"/>
            <a:ext cx="2759718" cy="26880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FF2106-E883-4177-B101-B9BFC6162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887" y="3746241"/>
            <a:ext cx="2684283" cy="25663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72F48C-6021-4018-B9A5-4461C69238BF}"/>
              </a:ext>
            </a:extLst>
          </p:cNvPr>
          <p:cNvSpPr txBox="1"/>
          <p:nvPr/>
        </p:nvSpPr>
        <p:spPr>
          <a:xfrm>
            <a:off x="7079913" y="6398330"/>
            <a:ext cx="339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  <a:endParaRPr lang="en-US" dirty="0">
              <a:latin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80222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Edges and the Hough Transform</a:t>
            </a:r>
          </a:p>
        </p:txBody>
      </p:sp>
    </p:spTree>
    <p:extLst>
      <p:ext uri="{BB962C8B-B14F-4D97-AF65-F5344CB8AC3E}">
        <p14:creationId xmlns:p14="http://schemas.microsoft.com/office/powerpoint/2010/main" val="2782761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Computer vision algorithms require features </a:t>
            </a:r>
          </a:p>
          <a:p>
            <a:r>
              <a:rPr lang="en-US" dirty="0"/>
              <a:t>Feature extraction is a foundation many CV algorithms</a:t>
            </a:r>
          </a:p>
          <a:p>
            <a:r>
              <a:rPr lang="en-US" dirty="0"/>
              <a:t>Classical CV relies on extraction of hand-engineered features  </a:t>
            </a:r>
          </a:p>
          <a:p>
            <a:pPr lvl="1"/>
            <a:r>
              <a:rPr lang="en-US" dirty="0"/>
              <a:t>Long history starting in 1970s</a:t>
            </a:r>
          </a:p>
          <a:p>
            <a:pPr lvl="1"/>
            <a:r>
              <a:rPr lang="en-US" dirty="0"/>
              <a:t>Often computationally efficient for high-volume and real-time</a:t>
            </a:r>
          </a:p>
          <a:p>
            <a:pPr lvl="1"/>
            <a:r>
              <a:rPr lang="en-US" dirty="0"/>
              <a:t>Still used in CV pipelines</a:t>
            </a:r>
          </a:p>
          <a:p>
            <a:r>
              <a:rPr lang="en-US" dirty="0"/>
              <a:t>Deep neural networks learn a feature set</a:t>
            </a:r>
          </a:p>
          <a:p>
            <a:pPr lvl="1"/>
            <a:r>
              <a:rPr lang="en-US" dirty="0"/>
              <a:t>Have superseded classical methods in many cases      </a:t>
            </a:r>
          </a:p>
          <a:p>
            <a:pPr lvl="1"/>
            <a:r>
              <a:rPr lang="en-US" dirty="0"/>
              <a:t>But often computationally intensive  </a:t>
            </a:r>
          </a:p>
          <a:p>
            <a:pPr lvl="1"/>
            <a:r>
              <a:rPr lang="en-US" dirty="0"/>
              <a:t>Much more on this later!</a:t>
            </a:r>
          </a:p>
          <a:p>
            <a:r>
              <a:rPr lang="en-US" dirty="0"/>
              <a:t>In many cases, preprocessing with classical methods can improve DL algorithm performance!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Why Enhance Edges?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Edge detection algorithms only operate locally</a:t>
            </a:r>
          </a:p>
          <a:p>
            <a:r>
              <a:rPr lang="en-US" dirty="0"/>
              <a:t>Only pieces of edges may be detected     </a:t>
            </a:r>
          </a:p>
          <a:p>
            <a:pPr lvl="1"/>
            <a:r>
              <a:rPr lang="en-US" dirty="0"/>
              <a:t>Parts of an edge may be occulated by other objects in the image     </a:t>
            </a:r>
          </a:p>
          <a:p>
            <a:pPr lvl="1"/>
            <a:r>
              <a:rPr lang="en-US" dirty="0"/>
              <a:t>Gradients along edges may vary considerably     </a:t>
            </a:r>
          </a:p>
          <a:p>
            <a:r>
              <a:rPr lang="en-US" dirty="0"/>
              <a:t>We can use a </a:t>
            </a:r>
            <a:r>
              <a:rPr lang="en-US" b="1" dirty="0"/>
              <a:t>Hough transform </a:t>
            </a:r>
            <a:r>
              <a:rPr lang="en-US" dirty="0"/>
              <a:t>to enhance edges in an image</a:t>
            </a:r>
          </a:p>
          <a:p>
            <a:r>
              <a:rPr lang="en-US" dirty="0"/>
              <a:t>Many versions of Hough transform have been developed:    </a:t>
            </a:r>
          </a:p>
          <a:p>
            <a:pPr lvl="1"/>
            <a:r>
              <a:rPr lang="en-US" dirty="0"/>
              <a:t>Straight line: our focus here    </a:t>
            </a:r>
          </a:p>
          <a:p>
            <a:pPr lvl="1"/>
            <a:r>
              <a:rPr lang="en-US" dirty="0"/>
              <a:t>Circles and ellipses </a:t>
            </a:r>
          </a:p>
          <a:p>
            <a:pPr lvl="1"/>
            <a:r>
              <a:rPr lang="en-US" dirty="0"/>
              <a:t>Arbitrary curves and shapes   </a:t>
            </a:r>
          </a:p>
          <a:p>
            <a:pPr lvl="1"/>
            <a:r>
              <a:rPr lang="en-US" dirty="0"/>
              <a:t>3D surfaces    </a:t>
            </a:r>
          </a:p>
        </p:txBody>
      </p:sp>
    </p:spTree>
    <p:extLst>
      <p:ext uri="{BB962C8B-B14F-4D97-AF65-F5344CB8AC3E}">
        <p14:creationId xmlns:p14="http://schemas.microsoft.com/office/powerpoint/2010/main" val="63571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Straight line Hough transform uses a simple voting algorithm to find lines in images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Straight lines are common in human environments   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How to parameterizing a line?</a:t>
                </a:r>
              </a:p>
              <a:p>
                <a:r>
                  <a:rPr lang="en-US" dirty="0"/>
                  <a:t>Why not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? </a:t>
                </a:r>
              </a:p>
              <a:p>
                <a:r>
                  <a:rPr lang="en-US" dirty="0"/>
                  <a:t>m can becomes extreme as line becomes steeper   </a:t>
                </a:r>
              </a:p>
              <a:p>
                <a:r>
                  <a:rPr lang="en-US" dirty="0"/>
                  <a:t>For a vertical line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!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  <a:blipFill>
                <a:blip r:embed="rId2"/>
                <a:stretch>
                  <a:fillRect l="-2217" t="-2231" r="-1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9EF19F-4F78-0FF3-24AF-CA6BB0975620}"/>
              </a:ext>
            </a:extLst>
          </p:cNvPr>
          <p:cNvCxnSpPr>
            <a:cxnSpLocks/>
          </p:cNvCxnSpPr>
          <p:nvPr/>
        </p:nvCxnSpPr>
        <p:spPr>
          <a:xfrm flipV="1">
            <a:off x="7589003" y="2516957"/>
            <a:ext cx="0" cy="34948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D53372-0541-8885-3E34-A8B95FA07201}"/>
              </a:ext>
            </a:extLst>
          </p:cNvPr>
          <p:cNvCxnSpPr>
            <a:cxnSpLocks/>
          </p:cNvCxnSpPr>
          <p:nvPr/>
        </p:nvCxnSpPr>
        <p:spPr>
          <a:xfrm flipV="1">
            <a:off x="7589003" y="5966460"/>
            <a:ext cx="3715898" cy="453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8EBD75-28E3-0C7D-FEAD-A109A18262C6}"/>
              </a:ext>
            </a:extLst>
          </p:cNvPr>
          <p:cNvCxnSpPr>
            <a:cxnSpLocks/>
          </p:cNvCxnSpPr>
          <p:nvPr/>
        </p:nvCxnSpPr>
        <p:spPr>
          <a:xfrm>
            <a:off x="8658225" y="3040380"/>
            <a:ext cx="1868805" cy="2314575"/>
          </a:xfrm>
          <a:prstGeom prst="straightConnector1">
            <a:avLst/>
          </a:prstGeom>
          <a:ln w="381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788E07-90EB-FE8B-0DDF-776386398BEB}"/>
              </a:ext>
            </a:extLst>
          </p:cNvPr>
          <p:cNvSpPr txBox="1"/>
          <p:nvPr/>
        </p:nvSpPr>
        <p:spPr>
          <a:xfrm>
            <a:off x="11304901" y="5671637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B4039C-1338-F9CE-EFA3-84AC479E323B}"/>
              </a:ext>
            </a:extLst>
          </p:cNvPr>
          <p:cNvSpPr txBox="1"/>
          <p:nvPr/>
        </p:nvSpPr>
        <p:spPr>
          <a:xfrm>
            <a:off x="7434702" y="2055292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11300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Straight line Hough transform uses a simple voting algorithm to find lines in images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How to parameterizing a line?</a:t>
                </a:r>
              </a:p>
              <a:p>
                <a:r>
                  <a:rPr lang="en-US" dirty="0"/>
                  <a:t>Use the </a:t>
                </a:r>
                <a:r>
                  <a:rPr lang="en-US" b="1" dirty="0"/>
                  <a:t>Hesse normal form    </a:t>
                </a:r>
                <a:endParaRPr lang="en-US" b="1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Hesse normal form </a:t>
                </a:r>
                <a:r>
                  <a:rPr lang="en-US" b="1" dirty="0"/>
                  <a:t>parametrizes in terms of a perpendicular </a:t>
                </a:r>
                <a:r>
                  <a:rPr lang="en-US" dirty="0"/>
                  <a:t>between the line and the origin</a:t>
                </a:r>
              </a:p>
              <a:p>
                <a:r>
                  <a:rPr lang="en-US" dirty="0"/>
                  <a:t>Perpendicular has </a:t>
                </a:r>
                <a:r>
                  <a:rPr lang="en-US" b="1" dirty="0"/>
                  <a:t>angle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with respect to the x axis and </a:t>
                </a:r>
                <a:r>
                  <a:rPr lang="en-US" b="1" dirty="0"/>
                  <a:t>length </a:t>
                </a:r>
                <a:r>
                  <a:rPr lang="en-US" b="1" i="1" dirty="0"/>
                  <a:t>r</a:t>
                </a:r>
                <a:endParaRPr lang="en-US" dirty="0"/>
              </a:p>
              <a:p>
                <a:r>
                  <a:rPr lang="en-US" dirty="0"/>
                  <a:t>Hesse normal form works for lines in any orientation!        </a:t>
                </a:r>
              </a:p>
              <a:p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  <a:blipFill>
                <a:blip r:embed="rId2"/>
                <a:stretch>
                  <a:fillRect l="-2217" t="-2231" r="-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9EF19F-4F78-0FF3-24AF-CA6BB0975620}"/>
              </a:ext>
            </a:extLst>
          </p:cNvPr>
          <p:cNvCxnSpPr>
            <a:cxnSpLocks/>
          </p:cNvCxnSpPr>
          <p:nvPr/>
        </p:nvCxnSpPr>
        <p:spPr>
          <a:xfrm flipV="1">
            <a:off x="7589003" y="2516957"/>
            <a:ext cx="0" cy="34948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D53372-0541-8885-3E34-A8B95FA07201}"/>
              </a:ext>
            </a:extLst>
          </p:cNvPr>
          <p:cNvCxnSpPr>
            <a:cxnSpLocks/>
          </p:cNvCxnSpPr>
          <p:nvPr/>
        </p:nvCxnSpPr>
        <p:spPr>
          <a:xfrm flipV="1">
            <a:off x="7589003" y="5966460"/>
            <a:ext cx="3715898" cy="453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8EBD75-28E3-0C7D-FEAD-A109A18262C6}"/>
              </a:ext>
            </a:extLst>
          </p:cNvPr>
          <p:cNvCxnSpPr>
            <a:cxnSpLocks/>
          </p:cNvCxnSpPr>
          <p:nvPr/>
        </p:nvCxnSpPr>
        <p:spPr>
          <a:xfrm>
            <a:off x="8689657" y="3100387"/>
            <a:ext cx="1868805" cy="2314575"/>
          </a:xfrm>
          <a:prstGeom prst="straightConnector1">
            <a:avLst/>
          </a:prstGeom>
          <a:ln w="381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788E07-90EB-FE8B-0DDF-776386398BEB}"/>
              </a:ext>
            </a:extLst>
          </p:cNvPr>
          <p:cNvSpPr txBox="1"/>
          <p:nvPr/>
        </p:nvSpPr>
        <p:spPr>
          <a:xfrm>
            <a:off x="11304901" y="5671637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B4039C-1338-F9CE-EFA3-84AC479E323B}"/>
              </a:ext>
            </a:extLst>
          </p:cNvPr>
          <p:cNvSpPr txBox="1"/>
          <p:nvPr/>
        </p:nvSpPr>
        <p:spPr>
          <a:xfrm>
            <a:off x="7434702" y="2055292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EC40BA-291A-3D6C-E66F-BAB5C94ECE9C}"/>
              </a:ext>
            </a:extLst>
          </p:cNvPr>
          <p:cNvCxnSpPr>
            <a:cxnSpLocks/>
          </p:cNvCxnSpPr>
          <p:nvPr/>
        </p:nvCxnSpPr>
        <p:spPr>
          <a:xfrm flipV="1">
            <a:off x="7589003" y="4257675"/>
            <a:ext cx="2035057" cy="1754085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39B2766-4908-908F-137E-AB3AF96C40BC}"/>
              </a:ext>
            </a:extLst>
          </p:cNvPr>
          <p:cNvSpPr/>
          <p:nvPr/>
        </p:nvSpPr>
        <p:spPr>
          <a:xfrm rot="19147240">
            <a:off x="9491870" y="4307988"/>
            <a:ext cx="188595" cy="177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26AD3B-AB9C-5EFE-811C-FA4A510EC0D9}"/>
                  </a:ext>
                </a:extLst>
              </p:cNvPr>
              <p:cNvSpPr txBox="1"/>
              <p:nvPr/>
            </p:nvSpPr>
            <p:spPr>
              <a:xfrm>
                <a:off x="7962821" y="5550095"/>
                <a:ext cx="3086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26AD3B-AB9C-5EFE-811C-FA4A510EC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821" y="5550095"/>
                <a:ext cx="308601" cy="461665"/>
              </a:xfrm>
              <a:prstGeom prst="rect">
                <a:avLst/>
              </a:prstGeom>
              <a:blipFill>
                <a:blip r:embed="rId3"/>
                <a:stretch>
                  <a:fillRect l="-3922" r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B050281-FB14-953B-2A25-FAA71559BF79}"/>
              </a:ext>
            </a:extLst>
          </p:cNvPr>
          <p:cNvSpPr txBox="1"/>
          <p:nvPr/>
        </p:nvSpPr>
        <p:spPr>
          <a:xfrm>
            <a:off x="8461740" y="4552578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98428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Straight line Hough transform uses a simple voting algorithm to find lines in images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Hough transform uses a parameter search for edges        </a:t>
                </a:r>
              </a:p>
              <a:p>
                <a:r>
                  <a:rPr lang="en-US" dirty="0"/>
                  <a:t>Search grid is constrained, typically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𝑑𝑖𝑠𝑡𝑎𝑛𝑐𝑒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𝑝𝑖𝑥𝑒𝑙𝑠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an edge at each value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there are an infinite number of possible lines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  <a:blipFill>
                <a:blip r:embed="rId2"/>
                <a:stretch>
                  <a:fillRect l="-2217" t="-2231" r="-1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9EF19F-4F78-0FF3-24AF-CA6BB0975620}"/>
              </a:ext>
            </a:extLst>
          </p:cNvPr>
          <p:cNvCxnSpPr>
            <a:cxnSpLocks/>
          </p:cNvCxnSpPr>
          <p:nvPr/>
        </p:nvCxnSpPr>
        <p:spPr>
          <a:xfrm flipV="1">
            <a:off x="7589003" y="2516957"/>
            <a:ext cx="0" cy="34948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D53372-0541-8885-3E34-A8B95FA07201}"/>
              </a:ext>
            </a:extLst>
          </p:cNvPr>
          <p:cNvCxnSpPr>
            <a:cxnSpLocks/>
          </p:cNvCxnSpPr>
          <p:nvPr/>
        </p:nvCxnSpPr>
        <p:spPr>
          <a:xfrm flipV="1">
            <a:off x="7589003" y="5966460"/>
            <a:ext cx="3715898" cy="453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8EBD75-28E3-0C7D-FEAD-A109A18262C6}"/>
              </a:ext>
            </a:extLst>
          </p:cNvPr>
          <p:cNvCxnSpPr>
            <a:cxnSpLocks/>
          </p:cNvCxnSpPr>
          <p:nvPr/>
        </p:nvCxnSpPr>
        <p:spPr>
          <a:xfrm>
            <a:off x="8589699" y="2178009"/>
            <a:ext cx="1334382" cy="1712066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788E07-90EB-FE8B-0DDF-776386398BEB}"/>
              </a:ext>
            </a:extLst>
          </p:cNvPr>
          <p:cNvSpPr txBox="1"/>
          <p:nvPr/>
        </p:nvSpPr>
        <p:spPr>
          <a:xfrm>
            <a:off x="11304901" y="5671637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B4039C-1338-F9CE-EFA3-84AC479E323B}"/>
              </a:ext>
            </a:extLst>
          </p:cNvPr>
          <p:cNvSpPr txBox="1"/>
          <p:nvPr/>
        </p:nvSpPr>
        <p:spPr>
          <a:xfrm>
            <a:off x="7434702" y="2055292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EC40BA-291A-3D6C-E66F-BAB5C94ECE9C}"/>
              </a:ext>
            </a:extLst>
          </p:cNvPr>
          <p:cNvCxnSpPr>
            <a:cxnSpLocks/>
          </p:cNvCxnSpPr>
          <p:nvPr/>
        </p:nvCxnSpPr>
        <p:spPr>
          <a:xfrm flipV="1">
            <a:off x="7589003" y="3002560"/>
            <a:ext cx="1650570" cy="3009200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BC37A4-9BDC-49B7-7843-874BE279936D}"/>
              </a:ext>
            </a:extLst>
          </p:cNvPr>
          <p:cNvCxnSpPr>
            <a:cxnSpLocks/>
          </p:cNvCxnSpPr>
          <p:nvPr/>
        </p:nvCxnSpPr>
        <p:spPr>
          <a:xfrm>
            <a:off x="8322590" y="2439207"/>
            <a:ext cx="1833966" cy="1173894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1BB4FE-106B-1C46-D40A-2276A26AAC29}"/>
              </a:ext>
            </a:extLst>
          </p:cNvPr>
          <p:cNvCxnSpPr>
            <a:cxnSpLocks/>
          </p:cNvCxnSpPr>
          <p:nvPr/>
        </p:nvCxnSpPr>
        <p:spPr>
          <a:xfrm>
            <a:off x="8968353" y="2118561"/>
            <a:ext cx="575256" cy="1877916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0A5D669-8F42-97CB-00AA-E1255388301B}"/>
              </a:ext>
            </a:extLst>
          </p:cNvPr>
          <p:cNvCxnSpPr>
            <a:cxnSpLocks/>
          </p:cNvCxnSpPr>
          <p:nvPr/>
        </p:nvCxnSpPr>
        <p:spPr>
          <a:xfrm>
            <a:off x="8970171" y="4035545"/>
            <a:ext cx="1334382" cy="1712066"/>
          </a:xfrm>
          <a:prstGeom prst="straightConnector1">
            <a:avLst/>
          </a:prstGeom>
          <a:ln w="381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0E39DAE-CA41-09A6-7CAD-7080E27D648B}"/>
              </a:ext>
            </a:extLst>
          </p:cNvPr>
          <p:cNvCxnSpPr>
            <a:cxnSpLocks/>
          </p:cNvCxnSpPr>
          <p:nvPr/>
        </p:nvCxnSpPr>
        <p:spPr>
          <a:xfrm>
            <a:off x="8703062" y="4296743"/>
            <a:ext cx="1833966" cy="1173894"/>
          </a:xfrm>
          <a:prstGeom prst="straightConnector1">
            <a:avLst/>
          </a:prstGeom>
          <a:ln w="381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6D68513-BA20-C50E-157A-22C76D0315CD}"/>
              </a:ext>
            </a:extLst>
          </p:cNvPr>
          <p:cNvCxnSpPr>
            <a:cxnSpLocks/>
          </p:cNvCxnSpPr>
          <p:nvPr/>
        </p:nvCxnSpPr>
        <p:spPr>
          <a:xfrm>
            <a:off x="9348825" y="3976097"/>
            <a:ext cx="575256" cy="1877916"/>
          </a:xfrm>
          <a:prstGeom prst="straightConnector1">
            <a:avLst/>
          </a:prstGeom>
          <a:ln w="381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1E2991B-807C-01B6-8082-E380A8D1E347}"/>
              </a:ext>
            </a:extLst>
          </p:cNvPr>
          <p:cNvCxnSpPr>
            <a:cxnSpLocks/>
          </p:cNvCxnSpPr>
          <p:nvPr/>
        </p:nvCxnSpPr>
        <p:spPr>
          <a:xfrm flipV="1">
            <a:off x="7586039" y="4886325"/>
            <a:ext cx="2053755" cy="1125435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64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Straight line Hough transform uses a simple voting algorithm to find lines in images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A line is intersected at many points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space</a:t>
                </a:r>
              </a:p>
              <a:p>
                <a:r>
                  <a:rPr lang="en-US" dirty="0"/>
                  <a:t>These intersections sweep out sinusoidal curves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space    </a:t>
                </a:r>
              </a:p>
              <a:p>
                <a:r>
                  <a:rPr lang="en-US" dirty="0"/>
                  <a:t>These intersections are accumulated in an array representing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space </a:t>
                </a:r>
              </a:p>
              <a:p>
                <a:r>
                  <a:rPr lang="en-US" dirty="0"/>
                  <a:t>Peaks in the accumulator space represent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parameters of detected lines     </a:t>
                </a:r>
              </a:p>
              <a:p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  <a:blipFill>
                <a:blip r:embed="rId2"/>
                <a:stretch>
                  <a:fillRect l="-2217" t="-2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9EF19F-4F78-0FF3-24AF-CA6BB0975620}"/>
              </a:ext>
            </a:extLst>
          </p:cNvPr>
          <p:cNvCxnSpPr>
            <a:cxnSpLocks/>
          </p:cNvCxnSpPr>
          <p:nvPr/>
        </p:nvCxnSpPr>
        <p:spPr>
          <a:xfrm flipV="1">
            <a:off x="7589003" y="2516957"/>
            <a:ext cx="0" cy="34948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D53372-0541-8885-3E34-A8B95FA07201}"/>
              </a:ext>
            </a:extLst>
          </p:cNvPr>
          <p:cNvCxnSpPr>
            <a:cxnSpLocks/>
          </p:cNvCxnSpPr>
          <p:nvPr/>
        </p:nvCxnSpPr>
        <p:spPr>
          <a:xfrm flipV="1">
            <a:off x="7589003" y="5966460"/>
            <a:ext cx="3715898" cy="453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8EBD75-28E3-0C7D-FEAD-A109A18262C6}"/>
              </a:ext>
            </a:extLst>
          </p:cNvPr>
          <p:cNvCxnSpPr>
            <a:cxnSpLocks/>
          </p:cNvCxnSpPr>
          <p:nvPr/>
        </p:nvCxnSpPr>
        <p:spPr>
          <a:xfrm>
            <a:off x="8689657" y="3100387"/>
            <a:ext cx="1868805" cy="2314575"/>
          </a:xfrm>
          <a:prstGeom prst="straightConnector1">
            <a:avLst/>
          </a:prstGeom>
          <a:ln w="381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788E07-90EB-FE8B-0DDF-776386398BEB}"/>
              </a:ext>
            </a:extLst>
          </p:cNvPr>
          <p:cNvSpPr txBox="1"/>
          <p:nvPr/>
        </p:nvSpPr>
        <p:spPr>
          <a:xfrm>
            <a:off x="11304901" y="5671637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B4039C-1338-F9CE-EFA3-84AC479E323B}"/>
              </a:ext>
            </a:extLst>
          </p:cNvPr>
          <p:cNvSpPr txBox="1"/>
          <p:nvPr/>
        </p:nvSpPr>
        <p:spPr>
          <a:xfrm>
            <a:off x="7434702" y="2055292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EC40BA-291A-3D6C-E66F-BAB5C94ECE9C}"/>
              </a:ext>
            </a:extLst>
          </p:cNvPr>
          <p:cNvCxnSpPr>
            <a:cxnSpLocks/>
          </p:cNvCxnSpPr>
          <p:nvPr/>
        </p:nvCxnSpPr>
        <p:spPr>
          <a:xfrm flipV="1">
            <a:off x="7589003" y="5302577"/>
            <a:ext cx="2870036" cy="709183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D92F04E-3787-7590-4A0A-8C9D3AC75175}"/>
              </a:ext>
            </a:extLst>
          </p:cNvPr>
          <p:cNvCxnSpPr>
            <a:cxnSpLocks/>
          </p:cNvCxnSpPr>
          <p:nvPr/>
        </p:nvCxnSpPr>
        <p:spPr>
          <a:xfrm flipV="1">
            <a:off x="7589003" y="4786394"/>
            <a:ext cx="2428068" cy="1225366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ED285E-D3A7-D743-8983-0086AEA5A26B}"/>
              </a:ext>
            </a:extLst>
          </p:cNvPr>
          <p:cNvCxnSpPr>
            <a:cxnSpLocks/>
          </p:cNvCxnSpPr>
          <p:nvPr/>
        </p:nvCxnSpPr>
        <p:spPr>
          <a:xfrm flipV="1">
            <a:off x="7589003" y="4081220"/>
            <a:ext cx="1885628" cy="1930540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CE67ACB-859F-D00B-341D-7124F2731CEF}"/>
              </a:ext>
            </a:extLst>
          </p:cNvPr>
          <p:cNvCxnSpPr>
            <a:cxnSpLocks/>
          </p:cNvCxnSpPr>
          <p:nvPr/>
        </p:nvCxnSpPr>
        <p:spPr>
          <a:xfrm flipV="1">
            <a:off x="7589003" y="3429000"/>
            <a:ext cx="1324040" cy="2582760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397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Hough transform example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34AEF0A-64F7-0B0A-7959-14E68ACFBAA1}"/>
              </a:ext>
            </a:extLst>
          </p:cNvPr>
          <p:cNvSpPr txBox="1">
            <a:spLocks/>
          </p:cNvSpPr>
          <p:nvPr/>
        </p:nvSpPr>
        <p:spPr>
          <a:xfrm>
            <a:off x="789301" y="2071607"/>
            <a:ext cx="5492679" cy="464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Start with a synthetic image    </a:t>
            </a:r>
          </a:p>
          <a:p>
            <a:r>
              <a:rPr lang="en-US" dirty="0"/>
              <a:t>Contains 3 lines 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DC15EA-B590-8230-541B-755D32E12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740" y="2625365"/>
            <a:ext cx="3994932" cy="389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88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D6447-07B6-B84E-1DD3-12DC4DDC9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75177-FC07-FDB0-C13C-62FF48E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00C0D-1764-4FF7-BECB-4BAD6EB4F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80065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Hough transform example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DAE5F1-AB74-D952-0422-0FDA7135A231}"/>
              </a:ext>
            </a:extLst>
          </p:cNvPr>
          <p:cNvSpPr txBox="1">
            <a:spLocks/>
          </p:cNvSpPr>
          <p:nvPr/>
        </p:nvSpPr>
        <p:spPr>
          <a:xfrm>
            <a:off x="789301" y="1627287"/>
            <a:ext cx="10967270" cy="9472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Hough transform accumulator has three peaks, corresponding to 3 detected lines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CA3212-19DC-2E1B-3031-0C841AC68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193" y="2495389"/>
            <a:ext cx="8218154" cy="424021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958DA05-AA46-8C4D-F937-A1400588411C}"/>
              </a:ext>
            </a:extLst>
          </p:cNvPr>
          <p:cNvSpPr/>
          <p:nvPr/>
        </p:nvSpPr>
        <p:spPr>
          <a:xfrm>
            <a:off x="2565817" y="3954621"/>
            <a:ext cx="235670" cy="271021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B4E238F-2071-BDB1-4C2B-412C65C94D0C}"/>
              </a:ext>
            </a:extLst>
          </p:cNvPr>
          <p:cNvSpPr/>
          <p:nvPr/>
        </p:nvSpPr>
        <p:spPr>
          <a:xfrm>
            <a:off x="2801487" y="4425462"/>
            <a:ext cx="235670" cy="271021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23EBB2F-DF43-6F4C-75CB-6CC25B964034}"/>
              </a:ext>
            </a:extLst>
          </p:cNvPr>
          <p:cNvSpPr/>
          <p:nvPr/>
        </p:nvSpPr>
        <p:spPr>
          <a:xfrm>
            <a:off x="3923553" y="4899408"/>
            <a:ext cx="235670" cy="271021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455996-3AEF-9F05-90D3-0028B9F05A03}"/>
              </a:ext>
            </a:extLst>
          </p:cNvPr>
          <p:cNvCxnSpPr>
            <a:cxnSpLocks/>
            <a:endCxn id="8" idx="6"/>
          </p:cNvCxnSpPr>
          <p:nvPr/>
        </p:nvCxnSpPr>
        <p:spPr>
          <a:xfrm flipH="1" flipV="1">
            <a:off x="4159223" y="5034919"/>
            <a:ext cx="3603129" cy="135510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868DB85-7C07-A821-F7E1-29FD3EE66C43}"/>
              </a:ext>
            </a:extLst>
          </p:cNvPr>
          <p:cNvCxnSpPr>
            <a:cxnSpLocks/>
            <a:endCxn id="7" idx="6"/>
          </p:cNvCxnSpPr>
          <p:nvPr/>
        </p:nvCxnSpPr>
        <p:spPr>
          <a:xfrm flipH="1">
            <a:off x="3037157" y="4425462"/>
            <a:ext cx="4202680" cy="135511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C892B13-B2CF-FD6E-23CF-0A9EDA4F4EFE}"/>
              </a:ext>
            </a:extLst>
          </p:cNvPr>
          <p:cNvCxnSpPr>
            <a:cxnSpLocks/>
            <a:endCxn id="5" idx="6"/>
          </p:cNvCxnSpPr>
          <p:nvPr/>
        </p:nvCxnSpPr>
        <p:spPr>
          <a:xfrm flipH="1">
            <a:off x="2801487" y="3708235"/>
            <a:ext cx="5744636" cy="381897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02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Interest Point Detection </a:t>
            </a:r>
          </a:p>
        </p:txBody>
      </p:sp>
    </p:spTree>
    <p:extLst>
      <p:ext uri="{BB962C8B-B14F-4D97-AF65-F5344CB8AC3E}">
        <p14:creationId xmlns:p14="http://schemas.microsoft.com/office/powerpoint/2010/main" val="1250342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>
                <a:latin typeface="+mn-lt"/>
              </a:rPr>
              <a:t>Interest </a:t>
            </a:r>
            <a:r>
              <a:rPr lang="en-US" sz="4000" dirty="0">
                <a:latin typeface="+mn-lt"/>
              </a:rPr>
              <a:t>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Interest points are key features for many CV algorithms</a:t>
            </a:r>
          </a:p>
          <a:p>
            <a:r>
              <a:rPr lang="en-US" dirty="0"/>
              <a:t>Edges are problematic  </a:t>
            </a:r>
          </a:p>
          <a:p>
            <a:pPr lvl="1"/>
            <a:r>
              <a:rPr lang="en-US" dirty="0"/>
              <a:t>Too dense – creates alignment ambiguity between views</a:t>
            </a:r>
          </a:p>
          <a:p>
            <a:pPr lvl="1"/>
            <a:r>
              <a:rPr lang="en-US" dirty="0"/>
              <a:t>No unique characteristic - </a:t>
            </a:r>
          </a:p>
          <a:p>
            <a:pPr lvl="1"/>
            <a:r>
              <a:rPr lang="en-US" dirty="0"/>
              <a:t>Poor localization – features are elongated  </a:t>
            </a:r>
          </a:p>
          <a:p>
            <a:r>
              <a:rPr lang="en-US" dirty="0"/>
              <a:t>Interest points are better </a:t>
            </a:r>
          </a:p>
          <a:p>
            <a:pPr lvl="1"/>
            <a:r>
              <a:rPr lang="en-US" dirty="0"/>
              <a:t>Tend to be sparse </a:t>
            </a:r>
          </a:p>
          <a:p>
            <a:pPr lvl="1"/>
            <a:r>
              <a:rPr lang="en-US" dirty="0"/>
              <a:t>Often have unique identifiable characteristics </a:t>
            </a:r>
          </a:p>
          <a:p>
            <a:pPr lvl="1"/>
            <a:r>
              <a:rPr lang="en-US" dirty="0"/>
              <a:t>Points – high location accuracy  </a:t>
            </a:r>
          </a:p>
          <a:p>
            <a:r>
              <a:rPr lang="en-US" dirty="0"/>
              <a:t>Other terms for interest points</a:t>
            </a:r>
          </a:p>
          <a:p>
            <a:pPr lvl="1"/>
            <a:r>
              <a:rPr lang="en-US" b="1" dirty="0"/>
              <a:t>Key points</a:t>
            </a:r>
          </a:p>
          <a:p>
            <a:pPr lvl="1"/>
            <a:r>
              <a:rPr lang="en-US" b="1" dirty="0"/>
              <a:t>Feature points</a:t>
            </a:r>
          </a:p>
        </p:txBody>
      </p:sp>
    </p:spTree>
    <p:extLst>
      <p:ext uri="{BB962C8B-B14F-4D97-AF65-F5344CB8AC3E}">
        <p14:creationId xmlns:p14="http://schemas.microsoft.com/office/powerpoint/2010/main" val="3489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>
                <a:latin typeface="+mn-lt"/>
              </a:rPr>
              <a:t>Interest </a:t>
            </a:r>
            <a:r>
              <a:rPr lang="en-US" sz="4000" dirty="0">
                <a:latin typeface="+mn-lt"/>
              </a:rPr>
              <a:t>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Corners detection </a:t>
            </a:r>
            <a:r>
              <a:rPr lang="en-US" dirty="0"/>
              <a:t>is more complex than edge detection    </a:t>
            </a:r>
          </a:p>
          <a:p>
            <a:r>
              <a:rPr lang="en-US" dirty="0"/>
              <a:t>Edges, and curves, have a well defined perpendicular  </a:t>
            </a:r>
          </a:p>
          <a:p>
            <a:pPr lvl="1"/>
            <a:r>
              <a:rPr lang="en-US" dirty="0"/>
              <a:t>Locally only one degree of freedom, orientation</a:t>
            </a:r>
          </a:p>
          <a:p>
            <a:r>
              <a:rPr lang="en-US" dirty="0"/>
              <a:t>Corners have two degrees of freedom   </a:t>
            </a:r>
          </a:p>
          <a:p>
            <a:pPr lvl="1"/>
            <a:r>
              <a:rPr lang="en-US" dirty="0"/>
              <a:t>Orientation </a:t>
            </a:r>
          </a:p>
          <a:p>
            <a:pPr lvl="1"/>
            <a:r>
              <a:rPr lang="en-US" dirty="0"/>
              <a:t>Angle between the edges forming the corner </a:t>
            </a:r>
          </a:p>
          <a:p>
            <a:r>
              <a:rPr lang="en-US" dirty="0"/>
              <a:t>Examples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199CC1-D183-4844-BFAB-252061085139}"/>
              </a:ext>
            </a:extLst>
          </p:cNvPr>
          <p:cNvCxnSpPr>
            <a:cxnSpLocks/>
          </p:cNvCxnSpPr>
          <p:nvPr/>
        </p:nvCxnSpPr>
        <p:spPr>
          <a:xfrm flipV="1">
            <a:off x="978978" y="4919179"/>
            <a:ext cx="2038942" cy="125244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AD1BA6-CD59-45CF-9707-34B249BD67B6}"/>
              </a:ext>
            </a:extLst>
          </p:cNvPr>
          <p:cNvCxnSpPr>
            <a:cxnSpLocks/>
          </p:cNvCxnSpPr>
          <p:nvPr/>
        </p:nvCxnSpPr>
        <p:spPr>
          <a:xfrm flipV="1">
            <a:off x="978978" y="6171623"/>
            <a:ext cx="2287435" cy="1804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26E885-E941-4314-81AA-37022F7FC72B}"/>
              </a:ext>
            </a:extLst>
          </p:cNvPr>
          <p:cNvCxnSpPr>
            <a:cxnSpLocks/>
          </p:cNvCxnSpPr>
          <p:nvPr/>
        </p:nvCxnSpPr>
        <p:spPr>
          <a:xfrm>
            <a:off x="4983278" y="4752923"/>
            <a:ext cx="0" cy="1441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CC6684-DC36-4AA7-B765-16555C6D5EA1}"/>
              </a:ext>
            </a:extLst>
          </p:cNvPr>
          <p:cNvCxnSpPr>
            <a:cxnSpLocks/>
          </p:cNvCxnSpPr>
          <p:nvPr/>
        </p:nvCxnSpPr>
        <p:spPr>
          <a:xfrm flipV="1">
            <a:off x="4975677" y="4713640"/>
            <a:ext cx="1899437" cy="3928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F87107-F77A-45F5-8DDD-D792B9EA17D3}"/>
              </a:ext>
            </a:extLst>
          </p:cNvPr>
          <p:cNvCxnSpPr>
            <a:cxnSpLocks/>
          </p:cNvCxnSpPr>
          <p:nvPr/>
        </p:nvCxnSpPr>
        <p:spPr>
          <a:xfrm flipH="1">
            <a:off x="8202704" y="5593978"/>
            <a:ext cx="1520064" cy="6307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E3635B5-2242-47A0-A1D4-9E6F8054B50C}"/>
              </a:ext>
            </a:extLst>
          </p:cNvPr>
          <p:cNvCxnSpPr>
            <a:cxnSpLocks/>
          </p:cNvCxnSpPr>
          <p:nvPr/>
        </p:nvCxnSpPr>
        <p:spPr>
          <a:xfrm flipV="1">
            <a:off x="9722767" y="4342178"/>
            <a:ext cx="753713" cy="12518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45F35F-8C92-4B05-BFB6-BFB81C956C8F}"/>
                  </a:ext>
                </a:extLst>
              </p:cNvPr>
              <p:cNvSpPr txBox="1"/>
              <p:nvPr/>
            </p:nvSpPr>
            <p:spPr>
              <a:xfrm>
                <a:off x="1902010" y="5373825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&lt;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45F35F-8C92-4B05-BFB6-BFB81C956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010" y="5373825"/>
                <a:ext cx="1305587" cy="7199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9F0ED7-71CA-497D-B51D-8B3D5AF4C13C}"/>
                  </a:ext>
                </a:extLst>
              </p:cNvPr>
              <p:cNvSpPr txBox="1"/>
              <p:nvPr/>
            </p:nvSpPr>
            <p:spPr>
              <a:xfrm>
                <a:off x="5070357" y="4825782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9F0ED7-71CA-497D-B51D-8B3D5AF4C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357" y="4825782"/>
                <a:ext cx="1305587" cy="7199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79BDDC6-FC07-4352-8359-7A7DEC807425}"/>
                  </a:ext>
                </a:extLst>
              </p:cNvPr>
              <p:cNvSpPr txBox="1"/>
              <p:nvPr/>
            </p:nvSpPr>
            <p:spPr>
              <a:xfrm>
                <a:off x="8518100" y="4840129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79BDDC6-FC07-4352-8359-7A7DEC807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8100" y="4840129"/>
                <a:ext cx="1305587" cy="7199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99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7" grpId="0"/>
      <p:bldP spid="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Many applications and types of feature extraction algorithms</a:t>
            </a:r>
          </a:p>
          <a:p>
            <a:r>
              <a:rPr lang="en-US" dirty="0"/>
              <a:t>Commonly used features</a:t>
            </a:r>
          </a:p>
          <a:p>
            <a:pPr lvl="1"/>
            <a:r>
              <a:rPr lang="en-US" dirty="0"/>
              <a:t>Edges  </a:t>
            </a:r>
          </a:p>
          <a:p>
            <a:pPr lvl="1"/>
            <a:r>
              <a:rPr lang="en-US" dirty="0"/>
              <a:t>Corners and other interest points</a:t>
            </a:r>
          </a:p>
          <a:p>
            <a:pPr lvl="1"/>
            <a:r>
              <a:rPr lang="en-US" dirty="0"/>
              <a:t>Textures </a:t>
            </a:r>
          </a:p>
          <a:p>
            <a:r>
              <a:rPr lang="en-US" dirty="0"/>
              <a:t>A few widely applied applications</a:t>
            </a:r>
          </a:p>
          <a:p>
            <a:pPr lvl="1"/>
            <a:r>
              <a:rPr lang="en-US" dirty="0"/>
              <a:t>Locating and identifying objects in images </a:t>
            </a:r>
          </a:p>
          <a:p>
            <a:pPr lvl="1"/>
            <a:r>
              <a:rPr lang="en-US" dirty="0"/>
              <a:t>Stitching images together</a:t>
            </a:r>
          </a:p>
          <a:p>
            <a:pPr lvl="1"/>
            <a:r>
              <a:rPr lang="en-US" dirty="0"/>
              <a:t>Models of motion from a series of images – optical flow     </a:t>
            </a:r>
          </a:p>
          <a:p>
            <a:pPr lvl="1"/>
            <a:r>
              <a:rPr lang="en-US" dirty="0"/>
              <a:t>Stereo vison and constructing 3-dimensional scenes</a:t>
            </a:r>
          </a:p>
          <a:p>
            <a:pPr lvl="1"/>
            <a:r>
              <a:rPr lang="en-US" dirty="0"/>
              <a:t>Efficient image and video search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54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6258442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Corners are a special case of the more general concept of  </a:t>
            </a:r>
            <a:r>
              <a:rPr lang="en-US" b="1" dirty="0"/>
              <a:t>interest points</a:t>
            </a:r>
            <a:r>
              <a:rPr lang="en-US" dirty="0"/>
              <a:t> </a:t>
            </a:r>
          </a:p>
          <a:p>
            <a:r>
              <a:rPr lang="en-US" dirty="0"/>
              <a:t>Interest points occur where ever lines intersect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Crossing intersection</a:t>
            </a:r>
          </a:p>
          <a:p>
            <a:pPr lvl="1"/>
            <a:r>
              <a:rPr lang="en-US" dirty="0"/>
              <a:t>Oblique crossing intersection</a:t>
            </a:r>
          </a:p>
          <a:p>
            <a:pPr lvl="1"/>
            <a:r>
              <a:rPr lang="en-US" dirty="0"/>
              <a:t>T intersection</a:t>
            </a:r>
          </a:p>
          <a:p>
            <a:pPr lvl="1"/>
            <a:r>
              <a:rPr lang="en-US" dirty="0"/>
              <a:t>Complex intersection</a:t>
            </a:r>
          </a:p>
          <a:p>
            <a:pPr lvl="1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26E885-E941-4314-81AA-37022F7FC72B}"/>
              </a:ext>
            </a:extLst>
          </p:cNvPr>
          <p:cNvCxnSpPr>
            <a:cxnSpLocks/>
          </p:cNvCxnSpPr>
          <p:nvPr/>
        </p:nvCxnSpPr>
        <p:spPr>
          <a:xfrm>
            <a:off x="9742859" y="403523"/>
            <a:ext cx="0" cy="1441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CC6684-DC36-4AA7-B765-16555C6D5EA1}"/>
              </a:ext>
            </a:extLst>
          </p:cNvPr>
          <p:cNvCxnSpPr>
            <a:cxnSpLocks/>
          </p:cNvCxnSpPr>
          <p:nvPr/>
        </p:nvCxnSpPr>
        <p:spPr>
          <a:xfrm flipV="1">
            <a:off x="8019337" y="972913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514891-10E9-48E5-A891-82BB7A329D11}"/>
              </a:ext>
            </a:extLst>
          </p:cNvPr>
          <p:cNvCxnSpPr>
            <a:cxnSpLocks/>
          </p:cNvCxnSpPr>
          <p:nvPr/>
        </p:nvCxnSpPr>
        <p:spPr>
          <a:xfrm flipH="1">
            <a:off x="8987525" y="2244392"/>
            <a:ext cx="1369156" cy="132514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334873E-DF96-4DE0-8183-4694EC05C007}"/>
              </a:ext>
            </a:extLst>
          </p:cNvPr>
          <p:cNvCxnSpPr>
            <a:cxnSpLocks/>
          </p:cNvCxnSpPr>
          <p:nvPr/>
        </p:nvCxnSpPr>
        <p:spPr>
          <a:xfrm flipV="1">
            <a:off x="8019337" y="2738916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CD23DC-A087-4FDC-95AA-0D3EB4E68225}"/>
              </a:ext>
            </a:extLst>
          </p:cNvPr>
          <p:cNvCxnSpPr>
            <a:cxnSpLocks/>
          </p:cNvCxnSpPr>
          <p:nvPr/>
        </p:nvCxnSpPr>
        <p:spPr>
          <a:xfrm>
            <a:off x="9791349" y="4161903"/>
            <a:ext cx="0" cy="8722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91332F-E9E6-4BAF-B9C8-2668159A3522}"/>
              </a:ext>
            </a:extLst>
          </p:cNvPr>
          <p:cNvCxnSpPr>
            <a:cxnSpLocks/>
          </p:cNvCxnSpPr>
          <p:nvPr/>
        </p:nvCxnSpPr>
        <p:spPr>
          <a:xfrm flipV="1">
            <a:off x="8067827" y="4161903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A5833A-3576-45F7-8C48-EF3457E82360}"/>
              </a:ext>
            </a:extLst>
          </p:cNvPr>
          <p:cNvCxnSpPr>
            <a:cxnSpLocks/>
          </p:cNvCxnSpPr>
          <p:nvPr/>
        </p:nvCxnSpPr>
        <p:spPr>
          <a:xfrm>
            <a:off x="9889147" y="5827378"/>
            <a:ext cx="0" cy="8722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4F00708-BC11-4322-81E1-D994E5FA1152}"/>
              </a:ext>
            </a:extLst>
          </p:cNvPr>
          <p:cNvCxnSpPr>
            <a:cxnSpLocks/>
          </p:cNvCxnSpPr>
          <p:nvPr/>
        </p:nvCxnSpPr>
        <p:spPr>
          <a:xfrm flipV="1">
            <a:off x="8165625" y="5827378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BBA61ED-801B-42C3-B0CA-5D56D8223566}"/>
              </a:ext>
            </a:extLst>
          </p:cNvPr>
          <p:cNvCxnSpPr>
            <a:cxnSpLocks/>
          </p:cNvCxnSpPr>
          <p:nvPr/>
        </p:nvCxnSpPr>
        <p:spPr>
          <a:xfrm flipV="1">
            <a:off x="9889147" y="5296258"/>
            <a:ext cx="1020085" cy="5311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28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5494143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124339"/>
            <a:ext cx="5234427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Interest points have more complex gradients than edges   </a:t>
            </a:r>
          </a:p>
          <a:p>
            <a:r>
              <a:rPr lang="en-US" dirty="0"/>
              <a:t>Use convolutional kernel to estimate gradients</a:t>
            </a:r>
          </a:p>
          <a:p>
            <a:r>
              <a:rPr lang="en-US" dirty="0"/>
              <a:t>Areas of similar intensity </a:t>
            </a:r>
          </a:p>
          <a:p>
            <a:r>
              <a:rPr lang="en-US" dirty="0"/>
              <a:t>Edges have simple gradients perpendicular to the edges</a:t>
            </a:r>
          </a:p>
          <a:p>
            <a:r>
              <a:rPr lang="en-US" dirty="0"/>
              <a:t>Other interest points have rapidly changing gradients in several directions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07CB2E-A816-4429-AB83-D5595540019A}"/>
              </a:ext>
            </a:extLst>
          </p:cNvPr>
          <p:cNvSpPr/>
          <p:nvPr/>
        </p:nvSpPr>
        <p:spPr>
          <a:xfrm>
            <a:off x="7068943" y="485675"/>
            <a:ext cx="2177742" cy="184922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637C6-2DEC-4123-9E69-575D4B8924C4}"/>
              </a:ext>
            </a:extLst>
          </p:cNvPr>
          <p:cNvSpPr/>
          <p:nvPr/>
        </p:nvSpPr>
        <p:spPr>
          <a:xfrm>
            <a:off x="7068944" y="2600068"/>
            <a:ext cx="2177742" cy="190836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B8A8A6-23F1-4031-9480-CBD25F6DC13D}"/>
              </a:ext>
            </a:extLst>
          </p:cNvPr>
          <p:cNvSpPr/>
          <p:nvPr/>
        </p:nvSpPr>
        <p:spPr>
          <a:xfrm>
            <a:off x="7068943" y="4752924"/>
            <a:ext cx="2177743" cy="184922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10E81B95-9FCF-4294-A6BB-F4A16E4D961B}"/>
              </a:ext>
            </a:extLst>
          </p:cNvPr>
          <p:cNvSpPr/>
          <p:nvPr/>
        </p:nvSpPr>
        <p:spPr>
          <a:xfrm rot="18263155" flipH="1">
            <a:off x="7809469" y="5456757"/>
            <a:ext cx="288943" cy="310432"/>
          </a:xfrm>
          <a:prstGeom prst="arc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87A745-0E5C-4ECE-9067-F8DB44B0745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872348" y="5731198"/>
            <a:ext cx="960780" cy="864862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A907952-9B80-435D-8DA7-5034F2B80281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825848" y="4752924"/>
            <a:ext cx="766521" cy="771388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EAD18E-D309-4A2A-B93E-2F7E28F5B957}"/>
              </a:ext>
            </a:extLst>
          </p:cNvPr>
          <p:cNvCxnSpPr>
            <a:cxnSpLocks/>
          </p:cNvCxnSpPr>
          <p:nvPr/>
        </p:nvCxnSpPr>
        <p:spPr>
          <a:xfrm>
            <a:off x="8592369" y="4755576"/>
            <a:ext cx="651410" cy="824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1D9D22-48DD-4D3F-995E-EB20A5D288D8}"/>
              </a:ext>
            </a:extLst>
          </p:cNvPr>
          <p:cNvCxnSpPr>
            <a:cxnSpLocks/>
          </p:cNvCxnSpPr>
          <p:nvPr/>
        </p:nvCxnSpPr>
        <p:spPr>
          <a:xfrm>
            <a:off x="9243779" y="4763824"/>
            <a:ext cx="2906" cy="183648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2B4316-4E30-4C4E-A4D0-E479F3F3B453}"/>
              </a:ext>
            </a:extLst>
          </p:cNvPr>
          <p:cNvCxnSpPr>
            <a:cxnSpLocks/>
          </p:cNvCxnSpPr>
          <p:nvPr/>
        </p:nvCxnSpPr>
        <p:spPr>
          <a:xfrm>
            <a:off x="8833128" y="6596060"/>
            <a:ext cx="410651" cy="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9AB0E25-DEAC-48E5-8ADE-50399ABED899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8157815" y="2600068"/>
            <a:ext cx="0" cy="190836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935F757A-306E-4712-8482-598A61E15FCA}"/>
              </a:ext>
            </a:extLst>
          </p:cNvPr>
          <p:cNvSpPr/>
          <p:nvPr/>
        </p:nvSpPr>
        <p:spPr>
          <a:xfrm>
            <a:off x="7942661" y="1113645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97CB0D0-4215-4161-B6C4-0A7550E2814B}"/>
              </a:ext>
            </a:extLst>
          </p:cNvPr>
          <p:cNvCxnSpPr>
            <a:stCxn id="56" idx="3"/>
          </p:cNvCxnSpPr>
          <p:nvPr/>
        </p:nvCxnSpPr>
        <p:spPr>
          <a:xfrm>
            <a:off x="8372967" y="1333688"/>
            <a:ext cx="1598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ECE98C4-8FB8-42DA-89BF-DF9ED20C18EF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157814" y="1553731"/>
            <a:ext cx="0" cy="1723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2BF1054-83AC-4A81-BE96-F0A355875C85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7744255" y="1333688"/>
            <a:ext cx="19840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6BAD0F3-270D-4312-9F17-E101E66FE521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8157814" y="938849"/>
            <a:ext cx="0" cy="174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85890F41-3CF2-4F4F-9A9D-1935B907865E}"/>
              </a:ext>
            </a:extLst>
          </p:cNvPr>
          <p:cNvSpPr/>
          <p:nvPr/>
        </p:nvSpPr>
        <p:spPr>
          <a:xfrm>
            <a:off x="7942661" y="329795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4592FA2-E443-4ADA-AE77-7DCB1C326C5E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8372967" y="3518002"/>
            <a:ext cx="4601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FD1320F-A6CE-480A-97FF-51CA52519E08}"/>
              </a:ext>
            </a:extLst>
          </p:cNvPr>
          <p:cNvCxnSpPr>
            <a:cxnSpLocks/>
            <a:stCxn id="69" idx="1"/>
          </p:cNvCxnSpPr>
          <p:nvPr/>
        </p:nvCxnSpPr>
        <p:spPr>
          <a:xfrm flipH="1">
            <a:off x="7447226" y="3518002"/>
            <a:ext cx="4954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796BC3B-99AC-482B-8A75-E476F9ADA59B}"/>
              </a:ext>
            </a:extLst>
          </p:cNvPr>
          <p:cNvSpPr/>
          <p:nvPr/>
        </p:nvSpPr>
        <p:spPr>
          <a:xfrm>
            <a:off x="7620035" y="538890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75D3AD5-111F-4571-9BD9-446198FFD908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8050341" y="5608952"/>
            <a:ext cx="4824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CFCFA7-484F-4CA5-B36B-072F8DED24C9}"/>
              </a:ext>
            </a:extLst>
          </p:cNvPr>
          <p:cNvCxnSpPr>
            <a:cxnSpLocks/>
            <a:stCxn id="74" idx="2"/>
          </p:cNvCxnSpPr>
          <p:nvPr/>
        </p:nvCxnSpPr>
        <p:spPr>
          <a:xfrm>
            <a:off x="7835188" y="5828995"/>
            <a:ext cx="0" cy="4202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8FB112E-6AF0-4CB8-801C-1CB9C9A77D6A}"/>
              </a:ext>
            </a:extLst>
          </p:cNvPr>
          <p:cNvCxnSpPr>
            <a:cxnSpLocks/>
            <a:stCxn id="74" idx="1"/>
          </p:cNvCxnSpPr>
          <p:nvPr/>
        </p:nvCxnSpPr>
        <p:spPr>
          <a:xfrm flipH="1">
            <a:off x="7173395" y="5608952"/>
            <a:ext cx="4466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03D3FD5-6208-4AE1-B528-7B65D6B73E81}"/>
              </a:ext>
            </a:extLst>
          </p:cNvPr>
          <p:cNvCxnSpPr>
            <a:cxnSpLocks/>
            <a:stCxn id="74" idx="0"/>
          </p:cNvCxnSpPr>
          <p:nvPr/>
        </p:nvCxnSpPr>
        <p:spPr>
          <a:xfrm flipH="1" flipV="1">
            <a:off x="7825848" y="4958297"/>
            <a:ext cx="9340" cy="4306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BF3C1177-DE2E-447B-8A6A-0363274C00E6}"/>
              </a:ext>
            </a:extLst>
          </p:cNvPr>
          <p:cNvSpPr txBox="1"/>
          <p:nvPr/>
        </p:nvSpPr>
        <p:spPr>
          <a:xfrm>
            <a:off x="9344485" y="733523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Similar intensity:</a:t>
            </a:r>
            <a:r>
              <a:rPr lang="en-US" sz="2400" dirty="0"/>
              <a:t> Small gradient in all directions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987F6E4-E1E6-47ED-AF74-1B8D37E8939E}"/>
              </a:ext>
            </a:extLst>
          </p:cNvPr>
          <p:cNvSpPr txBox="1"/>
          <p:nvPr/>
        </p:nvSpPr>
        <p:spPr>
          <a:xfrm>
            <a:off x="9417829" y="291783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Edge:</a:t>
            </a:r>
            <a:r>
              <a:rPr lang="en-US" sz="2400" dirty="0"/>
              <a:t> Large perpendicular gradients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84797BF-D051-46AD-BB3F-CF855184F0EA}"/>
              </a:ext>
            </a:extLst>
          </p:cNvPr>
          <p:cNvSpPr txBox="1"/>
          <p:nvPr/>
        </p:nvSpPr>
        <p:spPr>
          <a:xfrm>
            <a:off x="9395774" y="500878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Interest point:</a:t>
            </a:r>
            <a:r>
              <a:rPr lang="en-US" sz="2400" dirty="0"/>
              <a:t> Large gradient in all directions</a:t>
            </a:r>
          </a:p>
        </p:txBody>
      </p:sp>
    </p:spTree>
    <p:extLst>
      <p:ext uri="{BB962C8B-B14F-4D97-AF65-F5344CB8AC3E}">
        <p14:creationId xmlns:p14="http://schemas.microsoft.com/office/powerpoint/2010/main" val="211954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56" grpId="0" animBg="1"/>
      <p:bldP spid="69" grpId="0" animBg="1"/>
      <p:bldP spid="74" grpId="0" animBg="1"/>
      <p:bldP spid="89" grpId="0"/>
      <p:bldP spid="90" grpId="0"/>
      <p:bldP spid="9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6232569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Interest point detection</a:t>
            </a:r>
          </a:p>
          <a:p>
            <a:r>
              <a:rPr lang="en-US" dirty="0"/>
              <a:t>Can’t we just use gradients?</a:t>
            </a:r>
          </a:p>
          <a:p>
            <a:r>
              <a:rPr lang="en-US" dirty="0"/>
              <a:t>No, this will not work for many cases </a:t>
            </a:r>
          </a:p>
          <a:p>
            <a:r>
              <a:rPr lang="en-US" dirty="0"/>
              <a:t>Consider the example of a diagonal edge</a:t>
            </a:r>
          </a:p>
          <a:p>
            <a:r>
              <a:rPr lang="en-US" dirty="0"/>
              <a:t>Diagonal edge has strong perpendicular gradient </a:t>
            </a:r>
          </a:p>
          <a:p>
            <a:r>
              <a:rPr lang="en-US" dirty="0"/>
              <a:t>But components in both x and y like a corner – ambiguous</a:t>
            </a:r>
          </a:p>
          <a:p>
            <a:r>
              <a:rPr lang="en-US" dirty="0"/>
              <a:t>Gradient same along line segment – </a:t>
            </a:r>
            <a:r>
              <a:rPr lang="en-US" b="1" dirty="0"/>
              <a:t>poor localization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6C318F-B5BE-43CD-867C-5EF3E6581911}"/>
              </a:ext>
            </a:extLst>
          </p:cNvPr>
          <p:cNvSpPr/>
          <p:nvPr/>
        </p:nvSpPr>
        <p:spPr>
          <a:xfrm>
            <a:off x="7682845" y="1644977"/>
            <a:ext cx="3530339" cy="3992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11275D73-18CB-4C0E-95B7-C80BBFAC9C68}"/>
              </a:ext>
            </a:extLst>
          </p:cNvPr>
          <p:cNvSpPr/>
          <p:nvPr/>
        </p:nvSpPr>
        <p:spPr>
          <a:xfrm>
            <a:off x="7682844" y="1644977"/>
            <a:ext cx="3530339" cy="3992252"/>
          </a:xfrm>
          <a:prstGeom prst="rtTriangle">
            <a:avLst/>
          </a:prstGeom>
          <a:solidFill>
            <a:schemeClr val="bg2">
              <a:lumMod val="9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B7D4F9-A5D3-4807-8D13-3403B4BDF49D}"/>
              </a:ext>
            </a:extLst>
          </p:cNvPr>
          <p:cNvCxnSpPr>
            <a:cxnSpLocks/>
          </p:cNvCxnSpPr>
          <p:nvPr/>
        </p:nvCxnSpPr>
        <p:spPr>
          <a:xfrm flipV="1">
            <a:off x="8689245" y="2826946"/>
            <a:ext cx="1673925" cy="1520121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79B5D4-ED37-4D9D-A7AC-908EAC71AC6E}"/>
              </a:ext>
            </a:extLst>
          </p:cNvPr>
          <p:cNvCxnSpPr>
            <a:cxnSpLocks/>
          </p:cNvCxnSpPr>
          <p:nvPr/>
        </p:nvCxnSpPr>
        <p:spPr>
          <a:xfrm flipV="1">
            <a:off x="9444725" y="3630706"/>
            <a:ext cx="918446" cy="10397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2B8D92-9FF7-4BD8-A298-C0696B3EB922}"/>
              </a:ext>
            </a:extLst>
          </p:cNvPr>
          <p:cNvCxnSpPr>
            <a:cxnSpLocks/>
            <a:stCxn id="5" idx="5"/>
          </p:cNvCxnSpPr>
          <p:nvPr/>
        </p:nvCxnSpPr>
        <p:spPr>
          <a:xfrm flipV="1">
            <a:off x="9448014" y="2796988"/>
            <a:ext cx="0" cy="844115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319A857-6BE1-4ECC-BC98-62AED16FF131}"/>
              </a:ext>
            </a:extLst>
          </p:cNvPr>
          <p:cNvSpPr/>
          <p:nvPr/>
        </p:nvSpPr>
        <p:spPr>
          <a:xfrm flipH="1">
            <a:off x="9456104" y="2826946"/>
            <a:ext cx="907065" cy="82607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/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blipFill>
                <a:blip r:embed="rId2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/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blipFill>
                <a:blip r:embed="rId3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92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20" grpId="0" animBg="1"/>
      <p:bldP spid="23" grpId="0"/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Recall that we locate edges with gradient-based algorithms</a:t>
                </a:r>
              </a:p>
              <a:p>
                <a:r>
                  <a:rPr lang="en-US" dirty="0"/>
                  <a:t>Interest points can be identified by localized intensity changes  </a:t>
                </a:r>
              </a:p>
              <a:p>
                <a:r>
                  <a:rPr lang="en-US" dirty="0"/>
                  <a:t>Consider the second order Taylor series expansion of local intensity about a point in 2-dimensional space about an origin,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dirty="0"/>
                  <a:t>: 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Using the streamlined notation,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p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𝛾𝛿</m:t>
                        </m:r>
                      </m:sub>
                    </m:sSub>
                  </m:oMath>
                </a14:m>
                <a:r>
                  <a:rPr lang="en-US" dirty="0"/>
                  <a:t> , the symmetric matrix of second derivatives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 r="-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37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To understand these algorithms we need to dig into some details of gradients</a:t>
                </a:r>
              </a:p>
              <a:p>
                <a:r>
                  <a:rPr lang="en-US" dirty="0"/>
                  <a:t>Given a window function,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we can write the </a:t>
                </a:r>
                <a:r>
                  <a:rPr lang="en-US" b="1" dirty="0"/>
                  <a:t>energy functional</a:t>
                </a:r>
                <a:r>
                  <a:rPr lang="en-US" dirty="0"/>
                  <a:t>,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for a shift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ℇ(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Weighted sum of squared differences in intensity is the</a:t>
                </a:r>
                <a:r>
                  <a:rPr lang="en-US" b="0" dirty="0"/>
                  <a:t> energy function </a:t>
                </a:r>
              </a:p>
              <a:p>
                <a:r>
                  <a:rPr lang="en-US" dirty="0"/>
                  <a:t>Expand the energy function in quadratic form using matrix notation: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25" t="-1709" r="-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290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Expand the energy function in quadratic form using matrix notation: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25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9">
            <a:extLst>
              <a:ext uri="{FF2B5EF4-FFF2-40B4-BE49-F238E27FC236}">
                <a16:creationId xmlns:a16="http://schemas.microsoft.com/office/drawing/2014/main" id="{E9D60A1F-5DC2-473D-AA06-E44B37208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746" y="3134388"/>
            <a:ext cx="5175488" cy="276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C04333-5FE2-429A-A130-1B8CB5A7F8AB}"/>
                  </a:ext>
                </a:extLst>
              </p:cNvPr>
              <p:cNvSpPr txBox="1"/>
              <p:nvPr/>
            </p:nvSpPr>
            <p:spPr>
              <a:xfrm>
                <a:off x="6764889" y="5791543"/>
                <a:ext cx="51754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Zero gradient at origin ,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C04333-5FE2-429A-A130-1B8CB5A7F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889" y="5791543"/>
                <a:ext cx="5175488" cy="523220"/>
              </a:xfrm>
              <a:prstGeom prst="rect">
                <a:avLst/>
              </a:prstGeom>
              <a:blipFill>
                <a:blip r:embed="rId4"/>
                <a:stretch>
                  <a:fillRect l="-2473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663B25-0EA3-4267-9734-CF403CFE413B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4314060" y="5412580"/>
            <a:ext cx="2450829" cy="640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E382D5-B80D-4638-A2D5-1236B87F70A7}"/>
                  </a:ext>
                </a:extLst>
              </p:cNvPr>
              <p:cNvSpPr txBox="1"/>
              <p:nvPr/>
            </p:nvSpPr>
            <p:spPr>
              <a:xfrm>
                <a:off x="6303820" y="3539015"/>
                <a:ext cx="51754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Quadratic form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E382D5-B80D-4638-A2D5-1236B87F7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820" y="3539015"/>
                <a:ext cx="5175488" cy="523220"/>
              </a:xfrm>
              <a:prstGeom prst="rect">
                <a:avLst/>
              </a:prstGeom>
              <a:blipFill>
                <a:blip r:embed="rId5"/>
                <a:stretch>
                  <a:fillRect l="-2356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FF7E44-AE0D-4F41-B7C6-BD7CF4C5DE5E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787154" y="3800625"/>
            <a:ext cx="1516666" cy="5024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F6A7E32A-8FB8-42D3-8255-F1C6F7875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5018" y="6216127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2716929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Simplify the quadratic form: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energy is 0 at the origin: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100" dirty="0"/>
              </a:p>
              <a:p>
                <a:pPr lvl="1"/>
                <a:r>
                  <a:rPr lang="en-US" dirty="0"/>
                  <a:t>The gradient is 0 at the origin: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quadratic energy function is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𝑢𝑢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dirty="0"/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  <a:blipFill>
                <a:blip r:embed="rId2"/>
                <a:stretch>
                  <a:fillRect l="-1125" t="-2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022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How to interpret the local properties of the </a:t>
                </a:r>
                <a:r>
                  <a:rPr lang="en-US" b="1" dirty="0"/>
                  <a:t>Hessian matrix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matrix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are the </a:t>
                </a:r>
                <a:r>
                  <a:rPr lang="en-US" b="1" dirty="0"/>
                  <a:t>eigenvalues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  <a:blipFill>
                <a:blip r:embed="rId2"/>
                <a:stretch>
                  <a:fillRect l="-1125" t="-1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24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Hessian matrix with eigenvalues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  <a:blipFill>
                <a:blip r:embed="rId2"/>
                <a:stretch>
                  <a:fillRect l="-1125" t="-3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21">
            <a:extLst>
              <a:ext uri="{FF2B5EF4-FFF2-40B4-BE49-F238E27FC236}">
                <a16:creationId xmlns:a16="http://schemas.microsoft.com/office/drawing/2014/main" id="{1AC8A553-E16B-4063-ADED-720788A38393}"/>
              </a:ext>
            </a:extLst>
          </p:cNvPr>
          <p:cNvGrpSpPr>
            <a:grpSpLocks/>
          </p:cNvGrpSpPr>
          <p:nvPr/>
        </p:nvGrpSpPr>
        <p:grpSpPr bwMode="auto">
          <a:xfrm>
            <a:off x="6462737" y="3735371"/>
            <a:ext cx="5413375" cy="2878137"/>
            <a:chOff x="2254" y="2352"/>
            <a:chExt cx="3410" cy="1813"/>
          </a:xfrm>
        </p:grpSpPr>
        <p:sp>
          <p:nvSpPr>
            <p:cNvPr id="5" name="Text Box 8">
              <a:extLst>
                <a:ext uri="{FF2B5EF4-FFF2-40B4-BE49-F238E27FC236}">
                  <a16:creationId xmlns:a16="http://schemas.microsoft.com/office/drawing/2014/main" id="{3AED73B4-A376-4D20-9D91-898A095B5C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6" y="2736"/>
              <a:ext cx="100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>
                  <a:solidFill>
                    <a:srgbClr val="FF3300"/>
                  </a:solidFill>
                  <a:cs typeface="Times New Roman" panose="02020603050405020304" pitchFamily="18" charset="0"/>
                </a:rPr>
                <a:t>direction of the slowest change</a:t>
              </a:r>
              <a:endParaRPr lang="ru-RU" altLang="en-US" sz="1600">
                <a:solidFill>
                  <a:srgbClr val="FF33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6" name="Text Box 9">
              <a:extLst>
                <a:ext uri="{FF2B5EF4-FFF2-40B4-BE49-F238E27FC236}">
                  <a16:creationId xmlns:a16="http://schemas.microsoft.com/office/drawing/2014/main" id="{D3673538-644D-40B4-948A-A383120B54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2352"/>
              <a:ext cx="105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 dirty="0">
                  <a:solidFill>
                    <a:srgbClr val="0033CC"/>
                  </a:solidFill>
                  <a:cs typeface="Times New Roman" panose="02020603050405020304" pitchFamily="18" charset="0"/>
                </a:rPr>
                <a:t>direction of the fastest change</a:t>
              </a:r>
              <a:endParaRPr lang="ru-RU" altLang="en-US" sz="1600" dirty="0">
                <a:solidFill>
                  <a:srgbClr val="0033CC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7" name="Oval 11">
              <a:extLst>
                <a:ext uri="{FF2B5EF4-FFF2-40B4-BE49-F238E27FC236}">
                  <a16:creationId xmlns:a16="http://schemas.microsoft.com/office/drawing/2014/main" id="{CACE6821-1ABD-4252-8076-40C75207F5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06879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" name="Line 12">
              <a:extLst>
                <a:ext uri="{FF2B5EF4-FFF2-40B4-BE49-F238E27FC236}">
                  <a16:creationId xmlns:a16="http://schemas.microsoft.com/office/drawing/2014/main" id="{C53A2EEB-E05D-4F8D-AE2C-151E4A182B4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V="1">
              <a:off x="2555" y="2597"/>
              <a:ext cx="1875" cy="156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Line 13">
              <a:extLst>
                <a:ext uri="{FF2B5EF4-FFF2-40B4-BE49-F238E27FC236}">
                  <a16:creationId xmlns:a16="http://schemas.microsoft.com/office/drawing/2014/main" id="{3ADADAA6-1F98-4194-98EF-2B0A7D20FA3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H="1" flipV="1">
              <a:off x="3094" y="2904"/>
              <a:ext cx="798" cy="94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AutoShape 14">
              <a:extLst>
                <a:ext uri="{FF2B5EF4-FFF2-40B4-BE49-F238E27FC236}">
                  <a16:creationId xmlns:a16="http://schemas.microsoft.com/office/drawing/2014/main" id="{66F5677B-AC4C-439C-998F-4354319A2A8F}"/>
                </a:ext>
              </a:extLst>
            </p:cNvPr>
            <p:cNvSpPr>
              <a:spLocks/>
            </p:cNvSpPr>
            <p:nvPr/>
          </p:nvSpPr>
          <p:spPr bwMode="auto">
            <a:xfrm rot="-6496486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AutoShape 15">
              <a:extLst>
                <a:ext uri="{FF2B5EF4-FFF2-40B4-BE49-F238E27FC236}">
                  <a16:creationId xmlns:a16="http://schemas.microsoft.com/office/drawing/2014/main" id="{A9525F09-B752-4043-802D-13F788A05CAF}"/>
                </a:ext>
              </a:extLst>
            </p:cNvPr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D6D2D228-1860-47D6-89F2-8A3EB6CC8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max</a:t>
              </a: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CEF17053-BC6B-4A5F-BF12-EDCEF3DC6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3360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min</a:t>
              </a:r>
              <a:r>
                <a:rPr lang="en-US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D48939E-EA7F-4C37-B58A-20C1F00EB03D}"/>
              </a:ext>
            </a:extLst>
          </p:cNvPr>
          <p:cNvSpPr txBox="1"/>
          <p:nvPr/>
        </p:nvSpPr>
        <p:spPr>
          <a:xfrm>
            <a:off x="879221" y="3943440"/>
            <a:ext cx="54187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characterize the curvature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parameterize curvature in the maximum and minimum directions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FFCC727-1E56-4B97-8594-313DCDB50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8717" y="6456725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12162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5726002" cy="586208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Eigenvalues of the Hessian,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, characterize the curvature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Values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are indicators of:</a:t>
                </a:r>
              </a:p>
              <a:p>
                <a:pPr marL="742950" lvl="1" indent="-285750"/>
                <a:r>
                  <a:rPr lang="en-US" b="1" dirty="0"/>
                  <a:t>Flat region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small</a:t>
                </a:r>
                <a:endParaRPr lang="en-US" sz="2800" dirty="0"/>
              </a:p>
              <a:p>
                <a:pPr marL="742950" lvl="1" indent="-285750"/>
                <a:r>
                  <a:rPr lang="en-US" b="1" dirty="0"/>
                  <a:t>Edge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r>
                  <a:rPr lang="en-US" b="1" dirty="0"/>
                  <a:t>Corner or other interest point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5726002" cy="5862085"/>
              </a:xfrm>
              <a:blipFill>
                <a:blip r:embed="rId2"/>
                <a:stretch>
                  <a:fillRect l="-2128" t="-1663" r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>
            <a:extLst>
              <a:ext uri="{FF2B5EF4-FFF2-40B4-BE49-F238E27FC236}">
                <a16:creationId xmlns:a16="http://schemas.microsoft.com/office/drawing/2014/main" id="{DFF048D4-E9D9-4B6B-883E-B6DBA764B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703" y="4960318"/>
            <a:ext cx="3124200" cy="12192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48440E-163E-42B2-AFC2-067378FBC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3" y="1912318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0FD3FA-D7DE-4D0E-8E51-33A3D80C0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15903" y="6255718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A80EFA-E20B-4B19-BAC7-B59449060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703" y="1988518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D546064-3EDB-4C85-8D4E-49E42AF707FA}"/>
              </a:ext>
            </a:extLst>
          </p:cNvPr>
          <p:cNvSpPr>
            <a:spLocks/>
          </p:cNvSpPr>
          <p:nvPr/>
        </p:nvSpPr>
        <p:spPr bwMode="auto">
          <a:xfrm>
            <a:off x="8039303" y="1912318"/>
            <a:ext cx="3886200" cy="3937000"/>
          </a:xfrm>
          <a:custGeom>
            <a:avLst/>
            <a:gdLst>
              <a:gd name="T0" fmla="*/ 0 w 2448"/>
              <a:gd name="T1" fmla="*/ 2147483646 h 2480"/>
              <a:gd name="T2" fmla="*/ 2147483646 w 2448"/>
              <a:gd name="T3" fmla="*/ 0 h 2480"/>
              <a:gd name="T4" fmla="*/ 2147483646 w 2448"/>
              <a:gd name="T5" fmla="*/ 0 h 2480"/>
              <a:gd name="T6" fmla="*/ 2147483646 w 2448"/>
              <a:gd name="T7" fmla="*/ 2147483646 h 2480"/>
              <a:gd name="T8" fmla="*/ 2147483646 w 2448"/>
              <a:gd name="T9" fmla="*/ 2147483646 h 2480"/>
              <a:gd name="T10" fmla="*/ 0 w 2448"/>
              <a:gd name="T11" fmla="*/ 2147483646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749AD3E2-D10F-4C35-B58F-2712E687C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4" y="4503118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2D7B86-87E7-44A3-9AB9-817D3BE57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103" y="2521919"/>
            <a:ext cx="26670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“Corner”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large,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 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~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increases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ACF3CE-A081-41A5-B30C-19FCE54AD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903" y="4960319"/>
            <a:ext cx="23622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small;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is almost constant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ABD41D-0111-4DA7-9FF1-E73E426D5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06303" y="52651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FB0571-BF89-47CC-8CA4-0B5D637DC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8303" y="20647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CBAFD-393F-4E84-BA21-BA2ED4711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903" y="5341319"/>
            <a:ext cx="121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“Flat” region</a:t>
            </a:r>
            <a:endParaRPr lang="ru-RU" altLang="en-US" sz="24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5" name="Oval 15">
            <a:extLst>
              <a:ext uri="{FF2B5EF4-FFF2-40B4-BE49-F238E27FC236}">
                <a16:creationId xmlns:a16="http://schemas.microsoft.com/office/drawing/2014/main" id="{45500BC7-8E30-43EF-8C9D-4900A4226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703" y="2293319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" name="Oval 16">
            <a:extLst>
              <a:ext uri="{FF2B5EF4-FFF2-40B4-BE49-F238E27FC236}">
                <a16:creationId xmlns:a16="http://schemas.microsoft.com/office/drawing/2014/main" id="{510B106E-47C0-4C95-9857-D9C027F92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8153" y="1988519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Oval 17">
            <a:extLst>
              <a:ext uri="{FF2B5EF4-FFF2-40B4-BE49-F238E27FC236}">
                <a16:creationId xmlns:a16="http://schemas.microsoft.com/office/drawing/2014/main" id="{017F2858-082D-4EEA-BD76-E76719A29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703" y="5112718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8" name="Oval 18">
            <a:extLst>
              <a:ext uri="{FF2B5EF4-FFF2-40B4-BE49-F238E27FC236}">
                <a16:creationId xmlns:a16="http://schemas.microsoft.com/office/drawing/2014/main" id="{8430FEC0-4DF0-461D-B6FC-0E8FCABF2394}"/>
              </a:ext>
            </a:extLst>
          </p:cNvPr>
          <p:cNvSpPr>
            <a:spLocks noChangeArrowheads="1"/>
          </p:cNvSpPr>
          <p:nvPr/>
        </p:nvSpPr>
        <p:spPr bwMode="auto">
          <a:xfrm rot="5542000">
            <a:off x="10194335" y="5716762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18585DD4-06D0-4988-A918-163F911D9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6503" y="6431930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370581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 animBg="1"/>
      <p:bldP spid="9" grpId="0" animBg="1"/>
      <p:bldP spid="10" grpId="0"/>
      <p:bldP spid="11" grpId="0"/>
      <p:bldP spid="12" grpId="0"/>
      <p:bldP spid="13" grpId="0"/>
      <p:bldP spid="14" grpId="0"/>
      <p:bldP spid="15" grpId="0" animBg="1"/>
      <p:bldP spid="16" grpId="0" animBg="1"/>
      <p:bldP spid="17" grpId="0" animBg="1"/>
      <p:bldP spid="18" grpId="0" animBg="1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281999"/>
            <a:ext cx="5249182" cy="53167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 How has the image transformed between the images?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Locate </a:t>
            </a:r>
            <a:r>
              <a:rPr lang="en-US" b="1" dirty="0"/>
              <a:t>interest points </a:t>
            </a:r>
            <a:r>
              <a:rPr lang="en-US" dirty="0"/>
              <a:t>or</a:t>
            </a:r>
            <a:r>
              <a:rPr lang="en-US" b="1" dirty="0"/>
              <a:t> key points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patches around the interest points extract statistics - </a:t>
            </a:r>
            <a:r>
              <a:rPr lang="en-US" b="1" dirty="0"/>
              <a:t>descriptors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Matching points are identified by descriptors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Images can be warped to match – a machine learning problem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37AA28E-BD43-40A0-BCC1-98FC6F7F6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81029" y="5817475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  <p:pic>
        <p:nvPicPr>
          <p:cNvPr id="5" name="Picture 41">
            <a:extLst>
              <a:ext uri="{FF2B5EF4-FFF2-40B4-BE49-F238E27FC236}">
                <a16:creationId xmlns:a16="http://schemas.microsoft.com/office/drawing/2014/main" id="{DFCFEEED-D529-48E7-8419-F2E2DE3FB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664" y="4031548"/>
            <a:ext cx="863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97B12C9-CAF0-4FA5-9946-22F8DA446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477" y="4031549"/>
            <a:ext cx="9334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83">
            <a:extLst>
              <a:ext uri="{FF2B5EF4-FFF2-40B4-BE49-F238E27FC236}">
                <a16:creationId xmlns:a16="http://schemas.microsoft.com/office/drawing/2014/main" id="{08557E92-C8B4-48D3-9371-5A90C0E11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3840" y="4318886"/>
            <a:ext cx="612775" cy="252413"/>
          </a:xfrm>
          <a:prstGeom prst="leftRightArrow">
            <a:avLst>
              <a:gd name="adj1" fmla="val 50000"/>
              <a:gd name="adj2" fmla="val 48553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105">
            <a:extLst>
              <a:ext uri="{FF2B5EF4-FFF2-40B4-BE49-F238E27FC236}">
                <a16:creationId xmlns:a16="http://schemas.microsoft.com/office/drawing/2014/main" id="{27C4F756-A23E-4A0F-9AEF-B0968ECFF679}"/>
              </a:ext>
            </a:extLst>
          </p:cNvPr>
          <p:cNvGrpSpPr>
            <a:grpSpLocks/>
          </p:cNvGrpSpPr>
          <p:nvPr/>
        </p:nvGrpSpPr>
        <p:grpSpPr bwMode="auto">
          <a:xfrm>
            <a:off x="7541315" y="3671186"/>
            <a:ext cx="828675" cy="1020763"/>
            <a:chOff x="2771775" y="4797425"/>
            <a:chExt cx="828675" cy="1020657"/>
          </a:xfrm>
        </p:grpSpPr>
        <p:grpSp>
          <p:nvGrpSpPr>
            <p:cNvPr id="9" name="Group 52">
              <a:extLst>
                <a:ext uri="{FF2B5EF4-FFF2-40B4-BE49-F238E27FC236}">
                  <a16:creationId xmlns:a16="http://schemas.microsoft.com/office/drawing/2014/main" id="{E95BA974-0DB5-44BA-AAEC-04C3B3F96F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1775" y="5265735"/>
              <a:ext cx="828675" cy="552347"/>
              <a:chOff x="1859" y="3339"/>
              <a:chExt cx="363" cy="301"/>
            </a:xfrm>
          </p:grpSpPr>
          <p:sp>
            <p:nvSpPr>
              <p:cNvPr id="11" name="Line 53">
                <a:extLst>
                  <a:ext uri="{FF2B5EF4-FFF2-40B4-BE49-F238E27FC236}">
                    <a16:creationId xmlns:a16="http://schemas.microsoft.com/office/drawing/2014/main" id="{B77BD864-509F-4746-9313-3BE11CC576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362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54">
                <a:extLst>
                  <a:ext uri="{FF2B5EF4-FFF2-40B4-BE49-F238E27FC236}">
                    <a16:creationId xmlns:a16="http://schemas.microsoft.com/office/drawing/2014/main" id="{CC169906-44AB-4540-85C9-2CEFAFD976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640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Rectangle 55">
                <a:extLst>
                  <a:ext uri="{FF2B5EF4-FFF2-40B4-BE49-F238E27FC236}">
                    <a16:creationId xmlns:a16="http://schemas.microsoft.com/office/drawing/2014/main" id="{586A7F41-EA32-4894-8802-C85CF051F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Rectangle 56">
                <a:extLst>
                  <a:ext uri="{FF2B5EF4-FFF2-40B4-BE49-F238E27FC236}">
                    <a16:creationId xmlns:a16="http://schemas.microsoft.com/office/drawing/2014/main" id="{5A94A8A6-3ADA-451C-89E2-10A95BAA4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Rectangle 57">
                <a:extLst>
                  <a:ext uri="{FF2B5EF4-FFF2-40B4-BE49-F238E27FC236}">
                    <a16:creationId xmlns:a16="http://schemas.microsoft.com/office/drawing/2014/main" id="{F901362E-F028-45F7-A831-D4C4037CA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Rectangle 58">
                <a:extLst>
                  <a:ext uri="{FF2B5EF4-FFF2-40B4-BE49-F238E27FC236}">
                    <a16:creationId xmlns:a16="http://schemas.microsoft.com/office/drawing/2014/main" id="{B5837FB5-A569-4464-BF00-1FF77BE3D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0" y="3430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Rectangle 59">
                <a:extLst>
                  <a:ext uri="{FF2B5EF4-FFF2-40B4-BE49-F238E27FC236}">
                    <a16:creationId xmlns:a16="http://schemas.microsoft.com/office/drawing/2014/main" id="{9CED238B-1356-4427-A596-359A8056F4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Rectangle 60">
                <a:extLst>
                  <a:ext uri="{FF2B5EF4-FFF2-40B4-BE49-F238E27FC236}">
                    <a16:creationId xmlns:a16="http://schemas.microsoft.com/office/drawing/2014/main" id="{B5107E33-7FEB-4819-AECB-9599F1DB4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5" y="3385"/>
                <a:ext cx="23" cy="249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Rectangle 61">
                <a:extLst>
                  <a:ext uri="{FF2B5EF4-FFF2-40B4-BE49-F238E27FC236}">
                    <a16:creationId xmlns:a16="http://schemas.microsoft.com/office/drawing/2014/main" id="{C279D651-E273-4A37-A60C-3B614F785B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8" y="3362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Rectangle 62">
                <a:extLst>
                  <a:ext uri="{FF2B5EF4-FFF2-40B4-BE49-F238E27FC236}">
                    <a16:creationId xmlns:a16="http://schemas.microsoft.com/office/drawing/2014/main" id="{6C60B73B-889A-4B6A-A5DA-6E2B809A27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F000BE5E-4797-4252-B9FD-1E93A2572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3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Rectangle 64">
                <a:extLst>
                  <a:ext uri="{FF2B5EF4-FFF2-40B4-BE49-F238E27FC236}">
                    <a16:creationId xmlns:a16="http://schemas.microsoft.com/office/drawing/2014/main" id="{13CCCC82-D28F-4AE8-BC76-3D3C57B762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6" y="3362"/>
                <a:ext cx="23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Rectangle 65">
                <a:extLst>
                  <a:ext uri="{FF2B5EF4-FFF2-40B4-BE49-F238E27FC236}">
                    <a16:creationId xmlns:a16="http://schemas.microsoft.com/office/drawing/2014/main" id="{5A8FC339-9A90-4BE8-92DC-B874CEFD1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8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Rectangle 66">
                <a:extLst>
                  <a:ext uri="{FF2B5EF4-FFF2-40B4-BE49-F238E27FC236}">
                    <a16:creationId xmlns:a16="http://schemas.microsoft.com/office/drawing/2014/main" id="{CA4CA3FD-16BD-4F31-88E0-AEB90C0AE2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1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10" name="Object 2">
              <a:extLst>
                <a:ext uri="{FF2B5EF4-FFF2-40B4-BE49-F238E27FC236}">
                  <a16:creationId xmlns:a16="http://schemas.microsoft.com/office/drawing/2014/main" id="{C46A7AA9-CACB-4796-882F-686322836EE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51163" y="4797425"/>
            <a:ext cx="349250" cy="395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90335" imgH="215713" progId="Equation.3">
                    <p:embed/>
                  </p:oleObj>
                </mc:Choice>
                <mc:Fallback>
                  <p:oleObj name="Equation" r:id="rId4" imgW="190335" imgH="215713" progId="Equation.3">
                    <p:embed/>
                    <p:pic>
                      <p:nvPicPr>
                        <p:cNvPr id="149587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1163" y="4797425"/>
                          <a:ext cx="349250" cy="395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106">
            <a:extLst>
              <a:ext uri="{FF2B5EF4-FFF2-40B4-BE49-F238E27FC236}">
                <a16:creationId xmlns:a16="http://schemas.microsoft.com/office/drawing/2014/main" id="{236A9986-5054-45CD-906D-64E5A816C318}"/>
              </a:ext>
            </a:extLst>
          </p:cNvPr>
          <p:cNvGrpSpPr>
            <a:grpSpLocks/>
          </p:cNvGrpSpPr>
          <p:nvPr/>
        </p:nvGrpSpPr>
        <p:grpSpPr bwMode="auto">
          <a:xfrm>
            <a:off x="9730478" y="3707698"/>
            <a:ext cx="757237" cy="982662"/>
            <a:chOff x="4967288" y="4833938"/>
            <a:chExt cx="757237" cy="982688"/>
          </a:xfrm>
        </p:grpSpPr>
        <p:grpSp>
          <p:nvGrpSpPr>
            <p:cNvPr id="26" name="Group 67">
              <a:extLst>
                <a:ext uri="{FF2B5EF4-FFF2-40B4-BE49-F238E27FC236}">
                  <a16:creationId xmlns:a16="http://schemas.microsoft.com/office/drawing/2014/main" id="{A0D89DBB-9F92-46EC-96C9-6EECEA43DF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67288" y="5300665"/>
              <a:ext cx="757237" cy="515961"/>
              <a:chOff x="3515" y="3498"/>
              <a:chExt cx="363" cy="278"/>
            </a:xfrm>
          </p:grpSpPr>
          <p:sp>
            <p:nvSpPr>
              <p:cNvPr id="28" name="Line 68">
                <a:extLst>
                  <a:ext uri="{FF2B5EF4-FFF2-40B4-BE49-F238E27FC236}">
                    <a16:creationId xmlns:a16="http://schemas.microsoft.com/office/drawing/2014/main" id="{3D6CDF75-58E5-4A85-B4E1-AEDA17EDDF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498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Line 69">
                <a:extLst>
                  <a:ext uri="{FF2B5EF4-FFF2-40B4-BE49-F238E27FC236}">
                    <a16:creationId xmlns:a16="http://schemas.microsoft.com/office/drawing/2014/main" id="{8449B74F-B383-4A97-A68E-E007C0C552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776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Rectangle 70">
                <a:extLst>
                  <a:ext uri="{FF2B5EF4-FFF2-40B4-BE49-F238E27FC236}">
                    <a16:creationId xmlns:a16="http://schemas.microsoft.com/office/drawing/2014/main" id="{514DC834-C8F3-486C-BAE6-D9C157D20F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Rectangle 71">
                <a:extLst>
                  <a:ext uri="{FF2B5EF4-FFF2-40B4-BE49-F238E27FC236}">
                    <a16:creationId xmlns:a16="http://schemas.microsoft.com/office/drawing/2014/main" id="{FD3F30C4-4A8D-4FF4-B8DF-4F1CD7ED6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0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Rectangle 72">
                <a:extLst>
                  <a:ext uri="{FF2B5EF4-FFF2-40B4-BE49-F238E27FC236}">
                    <a16:creationId xmlns:a16="http://schemas.microsoft.com/office/drawing/2014/main" id="{F6EA0879-92AB-436E-93DB-1525C7B47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3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Rectangle 73">
                <a:extLst>
                  <a:ext uri="{FF2B5EF4-FFF2-40B4-BE49-F238E27FC236}">
                    <a16:creationId xmlns:a16="http://schemas.microsoft.com/office/drawing/2014/main" id="{338E7209-D338-432A-BB12-35CD1D6DC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6" y="3566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F535FC49-0487-4075-8806-B47A455AFA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1C81C8D4-5486-462F-8F56-DC84C57C92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1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26B42D8-96AF-45EE-8E04-23AAF1614D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3498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11CF660-D688-41CA-A3FD-FA3ADAE8D8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Rectangle 78">
                <a:extLst>
                  <a:ext uri="{FF2B5EF4-FFF2-40B4-BE49-F238E27FC236}">
                    <a16:creationId xmlns:a16="http://schemas.microsoft.com/office/drawing/2014/main" id="{FE54C810-96EF-40CC-A23B-D39711A68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9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Rectangle 79">
                <a:extLst>
                  <a:ext uri="{FF2B5EF4-FFF2-40B4-BE49-F238E27FC236}">
                    <a16:creationId xmlns:a16="http://schemas.microsoft.com/office/drawing/2014/main" id="{CE6771CD-A9AC-4A09-9644-4A0A389D37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Rectangle 80">
                <a:extLst>
                  <a:ext uri="{FF2B5EF4-FFF2-40B4-BE49-F238E27FC236}">
                    <a16:creationId xmlns:a16="http://schemas.microsoft.com/office/drawing/2014/main" id="{87BA9628-C63B-4593-B462-622345CCD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4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Rectangle 81">
                <a:extLst>
                  <a:ext uri="{FF2B5EF4-FFF2-40B4-BE49-F238E27FC236}">
                    <a16:creationId xmlns:a16="http://schemas.microsoft.com/office/drawing/2014/main" id="{9C426C6F-D53B-4DEF-9EE5-A9CF16769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27" name="Object 3">
              <a:extLst>
                <a:ext uri="{FF2B5EF4-FFF2-40B4-BE49-F238E27FC236}">
                  <a16:creationId xmlns:a16="http://schemas.microsoft.com/office/drawing/2014/main" id="{BC5A6254-D3A0-40F8-B157-1C6A91A7B32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11750" y="4833938"/>
            <a:ext cx="349250" cy="395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90335" imgH="215713" progId="Equation.3">
                    <p:embed/>
                  </p:oleObj>
                </mc:Choice>
                <mc:Fallback>
                  <p:oleObj name="Equation" r:id="rId6" imgW="190335" imgH="215713" progId="Equation.3">
                    <p:embed/>
                    <p:pic>
                      <p:nvPicPr>
                        <p:cNvPr id="149571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1750" y="4833938"/>
                          <a:ext cx="349250" cy="395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42" name="Picture 25" descr="obj14__0">
            <a:extLst>
              <a:ext uri="{FF2B5EF4-FFF2-40B4-BE49-F238E27FC236}">
                <a16:creationId xmlns:a16="http://schemas.microsoft.com/office/drawing/2014/main" id="{672AF0A3-DDE7-431B-89A7-B5763D38E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0961">
            <a:off x="9217714" y="988310"/>
            <a:ext cx="2376488" cy="250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0A876BD-AA27-4DC7-A2E9-24CC66C97C98}"/>
              </a:ext>
            </a:extLst>
          </p:cNvPr>
          <p:cNvSpPr>
            <a:spLocks noChangeArrowheads="1"/>
          </p:cNvSpPr>
          <p:nvPr/>
        </p:nvSpPr>
        <p:spPr bwMode="auto">
          <a:xfrm rot="15180961">
            <a:off x="10450409" y="2608355"/>
            <a:ext cx="519113" cy="49212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4" name="Group 107">
            <a:extLst>
              <a:ext uri="{FF2B5EF4-FFF2-40B4-BE49-F238E27FC236}">
                <a16:creationId xmlns:a16="http://schemas.microsoft.com/office/drawing/2014/main" id="{0CBC7DAF-90F1-4584-92DC-F62FFBF91728}"/>
              </a:ext>
            </a:extLst>
          </p:cNvPr>
          <p:cNvGrpSpPr>
            <a:grpSpLocks/>
          </p:cNvGrpSpPr>
          <p:nvPr/>
        </p:nvGrpSpPr>
        <p:grpSpPr bwMode="auto">
          <a:xfrm rot="20580961">
            <a:off x="9578077" y="1535998"/>
            <a:ext cx="1560512" cy="1771650"/>
            <a:chOff x="5087938" y="2849563"/>
            <a:chExt cx="1333500" cy="1511678"/>
          </a:xfrm>
        </p:grpSpPr>
        <p:grpSp>
          <p:nvGrpSpPr>
            <p:cNvPr id="45" name="Group 35">
              <a:extLst>
                <a:ext uri="{FF2B5EF4-FFF2-40B4-BE49-F238E27FC236}">
                  <a16:creationId xmlns:a16="http://schemas.microsoft.com/office/drawing/2014/main" id="{A49E6235-7E34-4BC2-BF68-76F5C7AA193C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6348413" y="3101975"/>
              <a:ext cx="73025" cy="73025"/>
              <a:chOff x="1292" y="2205"/>
              <a:chExt cx="46" cy="46"/>
            </a:xfrm>
          </p:grpSpPr>
          <p:sp>
            <p:nvSpPr>
              <p:cNvPr id="65" name="Line 36">
                <a:extLst>
                  <a:ext uri="{FF2B5EF4-FFF2-40B4-BE49-F238E27FC236}">
                    <a16:creationId xmlns:a16="http://schemas.microsoft.com/office/drawing/2014/main" id="{4A32F189-462E-4FA0-8393-3832776731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Line 37">
                <a:extLst>
                  <a:ext uri="{FF2B5EF4-FFF2-40B4-BE49-F238E27FC236}">
                    <a16:creationId xmlns:a16="http://schemas.microsoft.com/office/drawing/2014/main" id="{E5523D38-19CE-41AF-AC52-C16F6E3C0E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Group 101">
              <a:extLst>
                <a:ext uri="{FF2B5EF4-FFF2-40B4-BE49-F238E27FC236}">
                  <a16:creationId xmlns:a16="http://schemas.microsoft.com/office/drawing/2014/main" id="{15B334B2-73EC-47EC-A9AA-92D3F960EC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7938" y="2849563"/>
              <a:ext cx="1320665" cy="1511678"/>
              <a:chOff x="5087938" y="2849563"/>
              <a:chExt cx="1320665" cy="1511678"/>
            </a:xfrm>
          </p:grpSpPr>
          <p:grpSp>
            <p:nvGrpSpPr>
              <p:cNvPr id="47" name="Group 26">
                <a:extLst>
                  <a:ext uri="{FF2B5EF4-FFF2-40B4-BE49-F238E27FC236}">
                    <a16:creationId xmlns:a16="http://schemas.microsoft.com/office/drawing/2014/main" id="{3B5B5B74-1966-4B46-AC38-A551AB2E95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124450" y="4000500"/>
                <a:ext cx="73025" cy="73025"/>
                <a:chOff x="1292" y="2205"/>
                <a:chExt cx="46" cy="46"/>
              </a:xfrm>
            </p:grpSpPr>
            <p:sp>
              <p:nvSpPr>
                <p:cNvPr id="63" name="Line 27">
                  <a:extLst>
                    <a:ext uri="{FF2B5EF4-FFF2-40B4-BE49-F238E27FC236}">
                      <a16:creationId xmlns:a16="http://schemas.microsoft.com/office/drawing/2014/main" id="{D5B948D7-E982-42CE-92A2-F0E83A8397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4" name="Line 28">
                  <a:extLst>
                    <a:ext uri="{FF2B5EF4-FFF2-40B4-BE49-F238E27FC236}">
                      <a16:creationId xmlns:a16="http://schemas.microsoft.com/office/drawing/2014/main" id="{63B1CDBF-69CD-4AC9-A5F7-E98733A173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8" name="Group 29">
                <a:extLst>
                  <a:ext uri="{FF2B5EF4-FFF2-40B4-BE49-F238E27FC236}">
                    <a16:creationId xmlns:a16="http://schemas.microsoft.com/office/drawing/2014/main" id="{846514D5-405B-4F66-ABCB-114C40685E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411788" y="3713163"/>
                <a:ext cx="73025" cy="73025"/>
                <a:chOff x="1292" y="2205"/>
                <a:chExt cx="46" cy="46"/>
              </a:xfrm>
            </p:grpSpPr>
            <p:sp>
              <p:nvSpPr>
                <p:cNvPr id="61" name="Line 30">
                  <a:extLst>
                    <a:ext uri="{FF2B5EF4-FFF2-40B4-BE49-F238E27FC236}">
                      <a16:creationId xmlns:a16="http://schemas.microsoft.com/office/drawing/2014/main" id="{720EE164-4060-4EFC-973B-694E942711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2" name="Line 31">
                  <a:extLst>
                    <a:ext uri="{FF2B5EF4-FFF2-40B4-BE49-F238E27FC236}">
                      <a16:creationId xmlns:a16="http://schemas.microsoft.com/office/drawing/2014/main" id="{28FB13FC-77EF-4168-B04F-BFA82E44E6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9" name="Group 32">
                <a:extLst>
                  <a:ext uri="{FF2B5EF4-FFF2-40B4-BE49-F238E27FC236}">
                    <a16:creationId xmlns:a16="http://schemas.microsoft.com/office/drawing/2014/main" id="{CBD36B66-B8BE-48FD-9D51-76593E2D69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86463" y="2849563"/>
                <a:ext cx="73025" cy="73025"/>
                <a:chOff x="1292" y="2205"/>
                <a:chExt cx="46" cy="46"/>
              </a:xfrm>
            </p:grpSpPr>
            <p:sp>
              <p:nvSpPr>
                <p:cNvPr id="59" name="Line 33">
                  <a:extLst>
                    <a:ext uri="{FF2B5EF4-FFF2-40B4-BE49-F238E27FC236}">
                      <a16:creationId xmlns:a16="http://schemas.microsoft.com/office/drawing/2014/main" id="{D70D1934-BB8F-403F-83B4-C4A952F6BA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0" name="Line 34">
                  <a:extLst>
                    <a:ext uri="{FF2B5EF4-FFF2-40B4-BE49-F238E27FC236}">
                      <a16:creationId xmlns:a16="http://schemas.microsoft.com/office/drawing/2014/main" id="{F1B109F1-1B3C-4A96-8369-515E0295B9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0" name="Group 38">
                <a:extLst>
                  <a:ext uri="{FF2B5EF4-FFF2-40B4-BE49-F238E27FC236}">
                    <a16:creationId xmlns:a16="http://schemas.microsoft.com/office/drawing/2014/main" id="{B63E0FBD-FC61-4BAE-B4C7-373178D247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087938" y="2957513"/>
                <a:ext cx="73025" cy="73025"/>
                <a:chOff x="1292" y="2205"/>
                <a:chExt cx="46" cy="46"/>
              </a:xfrm>
            </p:grpSpPr>
            <p:sp>
              <p:nvSpPr>
                <p:cNvPr id="57" name="Line 39">
                  <a:extLst>
                    <a:ext uri="{FF2B5EF4-FFF2-40B4-BE49-F238E27FC236}">
                      <a16:creationId xmlns:a16="http://schemas.microsoft.com/office/drawing/2014/main" id="{980D392B-5DB9-4780-A5E6-BEE75781D9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Line 40">
                  <a:extLst>
                    <a:ext uri="{FF2B5EF4-FFF2-40B4-BE49-F238E27FC236}">
                      <a16:creationId xmlns:a16="http://schemas.microsoft.com/office/drawing/2014/main" id="{0C80E101-69AA-46D0-A7AF-7FF9CD31F2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1" name="Group 43">
                <a:extLst>
                  <a:ext uri="{FF2B5EF4-FFF2-40B4-BE49-F238E27FC236}">
                    <a16:creationId xmlns:a16="http://schemas.microsoft.com/office/drawing/2014/main" id="{2304899D-1F18-4ED5-AE8B-D88D81F23A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16613" y="4005263"/>
                <a:ext cx="73025" cy="73025"/>
                <a:chOff x="1292" y="2205"/>
                <a:chExt cx="46" cy="46"/>
              </a:xfrm>
            </p:grpSpPr>
            <p:sp>
              <p:nvSpPr>
                <p:cNvPr id="55" name="Line 44">
                  <a:extLst>
                    <a:ext uri="{FF2B5EF4-FFF2-40B4-BE49-F238E27FC236}">
                      <a16:creationId xmlns:a16="http://schemas.microsoft.com/office/drawing/2014/main" id="{BB7003D4-F272-4995-A730-BB10121995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" name="Line 45">
                  <a:extLst>
                    <a:ext uri="{FF2B5EF4-FFF2-40B4-BE49-F238E27FC236}">
                      <a16:creationId xmlns:a16="http://schemas.microsoft.com/office/drawing/2014/main" id="{F7FA3343-DB3E-44E7-BF2F-A48F8F38A3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2" name="Rectangle 88">
                <a:extLst>
                  <a:ext uri="{FF2B5EF4-FFF2-40B4-BE49-F238E27FC236}">
                    <a16:creationId xmlns:a16="http://schemas.microsoft.com/office/drawing/2014/main" id="{C0B89039-51F4-4B24-944C-CFDE59B40F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9834" y="4046158"/>
                <a:ext cx="361681" cy="315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Rectangle 89">
                <a:extLst>
                  <a:ext uri="{FF2B5EF4-FFF2-40B4-BE49-F238E27FC236}">
                    <a16:creationId xmlns:a16="http://schemas.microsoft.com/office/drawing/2014/main" id="{0DD3862A-F97F-4F10-ABE2-BBFF79F34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1997" y="4009647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Rectangle 90">
                <a:extLst>
                  <a:ext uri="{FF2B5EF4-FFF2-40B4-BE49-F238E27FC236}">
                    <a16:creationId xmlns:a16="http://schemas.microsoft.com/office/drawing/2014/main" id="{6134BA5A-86C6-4F19-9A85-B6AF84981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6922" y="2857122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67" name="Picture 5" descr="obj14__0">
            <a:extLst>
              <a:ext uri="{FF2B5EF4-FFF2-40B4-BE49-F238E27FC236}">
                <a16:creationId xmlns:a16="http://schemas.microsoft.com/office/drawing/2014/main" id="{5A080428-B747-490C-BDAB-F8E2CE1A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789" y="1281999"/>
            <a:ext cx="2141538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Rectangle 6">
            <a:extLst>
              <a:ext uri="{FF2B5EF4-FFF2-40B4-BE49-F238E27FC236}">
                <a16:creationId xmlns:a16="http://schemas.microsoft.com/office/drawing/2014/main" id="{40B1DBCC-FF0A-4AC3-A0C8-740F02CA5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790" y="2180524"/>
            <a:ext cx="442913" cy="420687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9" name="Group 100">
            <a:extLst>
              <a:ext uri="{FF2B5EF4-FFF2-40B4-BE49-F238E27FC236}">
                <a16:creationId xmlns:a16="http://schemas.microsoft.com/office/drawing/2014/main" id="{6140357C-F3D3-4F87-B005-4039E1773E0D}"/>
              </a:ext>
            </a:extLst>
          </p:cNvPr>
          <p:cNvGrpSpPr>
            <a:grpSpLocks/>
          </p:cNvGrpSpPr>
          <p:nvPr/>
        </p:nvGrpSpPr>
        <p:grpSpPr bwMode="auto">
          <a:xfrm>
            <a:off x="6820589" y="1474086"/>
            <a:ext cx="1612900" cy="1406525"/>
            <a:chOff x="2051050" y="2600325"/>
            <a:chExt cx="1612552" cy="1406525"/>
          </a:xfrm>
        </p:grpSpPr>
        <p:grpSp>
          <p:nvGrpSpPr>
            <p:cNvPr id="70" name="Group 7">
              <a:extLst>
                <a:ext uri="{FF2B5EF4-FFF2-40B4-BE49-F238E27FC236}">
                  <a16:creationId xmlns:a16="http://schemas.microsoft.com/office/drawing/2014/main" id="{48264907-A671-417E-983E-7B8FFDBDD9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89" name="Line 8">
                <a:extLst>
                  <a:ext uri="{FF2B5EF4-FFF2-40B4-BE49-F238E27FC236}">
                    <a16:creationId xmlns:a16="http://schemas.microsoft.com/office/drawing/2014/main" id="{884C37F6-6417-43A7-8757-1485970DE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Line 9">
                <a:extLst>
                  <a:ext uri="{FF2B5EF4-FFF2-40B4-BE49-F238E27FC236}">
                    <a16:creationId xmlns:a16="http://schemas.microsoft.com/office/drawing/2014/main" id="{2254FB64-063E-4964-B52A-87C7CE790D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1" name="Group 10">
              <a:extLst>
                <a:ext uri="{FF2B5EF4-FFF2-40B4-BE49-F238E27FC236}">
                  <a16:creationId xmlns:a16="http://schemas.microsoft.com/office/drawing/2014/main" id="{A4BB06B5-CDA9-43F4-A642-EA271370A1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87" name="Line 11">
                <a:extLst>
                  <a:ext uri="{FF2B5EF4-FFF2-40B4-BE49-F238E27FC236}">
                    <a16:creationId xmlns:a16="http://schemas.microsoft.com/office/drawing/2014/main" id="{71645836-32A7-4C69-BE24-BBF6E578C9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Line 12">
                <a:extLst>
                  <a:ext uri="{FF2B5EF4-FFF2-40B4-BE49-F238E27FC236}">
                    <a16:creationId xmlns:a16="http://schemas.microsoft.com/office/drawing/2014/main" id="{E444B10E-ED54-40DE-BFDB-779A886D2D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2" name="Group 13">
              <a:extLst>
                <a:ext uri="{FF2B5EF4-FFF2-40B4-BE49-F238E27FC236}">
                  <a16:creationId xmlns:a16="http://schemas.microsoft.com/office/drawing/2014/main" id="{B81CD572-20E0-4376-A38B-68847D3A03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85" name="Line 14">
                <a:extLst>
                  <a:ext uri="{FF2B5EF4-FFF2-40B4-BE49-F238E27FC236}">
                    <a16:creationId xmlns:a16="http://schemas.microsoft.com/office/drawing/2014/main" id="{344E7ED8-2A05-47CF-A20F-AFF56B839C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Line 15">
                <a:extLst>
                  <a:ext uri="{FF2B5EF4-FFF2-40B4-BE49-F238E27FC236}">
                    <a16:creationId xmlns:a16="http://schemas.microsoft.com/office/drawing/2014/main" id="{D07F5633-756B-4BAD-84CA-89C5C332C3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3" name="Group 16">
              <a:extLst>
                <a:ext uri="{FF2B5EF4-FFF2-40B4-BE49-F238E27FC236}">
                  <a16:creationId xmlns:a16="http://schemas.microsoft.com/office/drawing/2014/main" id="{B7901B43-7268-46C8-A7E0-8069435C28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83" name="Line 17">
                <a:extLst>
                  <a:ext uri="{FF2B5EF4-FFF2-40B4-BE49-F238E27FC236}">
                    <a16:creationId xmlns:a16="http://schemas.microsoft.com/office/drawing/2014/main" id="{BAE3BDE7-9F99-403D-94D5-CA65BEC2DE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" name="Line 18">
                <a:extLst>
                  <a:ext uri="{FF2B5EF4-FFF2-40B4-BE49-F238E27FC236}">
                    <a16:creationId xmlns:a16="http://schemas.microsoft.com/office/drawing/2014/main" id="{0120673A-CBE1-413F-A91B-F3F6262A52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4" name="Group 19">
              <a:extLst>
                <a:ext uri="{FF2B5EF4-FFF2-40B4-BE49-F238E27FC236}">
                  <a16:creationId xmlns:a16="http://schemas.microsoft.com/office/drawing/2014/main" id="{8DD7B5BE-4560-44B3-B94F-58692E096A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81" name="Line 20">
                <a:extLst>
                  <a:ext uri="{FF2B5EF4-FFF2-40B4-BE49-F238E27FC236}">
                    <a16:creationId xmlns:a16="http://schemas.microsoft.com/office/drawing/2014/main" id="{C467BE85-D912-4D05-92EA-97B3D5DF03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Line 21">
                <a:extLst>
                  <a:ext uri="{FF2B5EF4-FFF2-40B4-BE49-F238E27FC236}">
                    <a16:creationId xmlns:a16="http://schemas.microsoft.com/office/drawing/2014/main" id="{E89A2214-2A15-47FC-8962-E782A30C39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5" name="Group 22">
              <a:extLst>
                <a:ext uri="{FF2B5EF4-FFF2-40B4-BE49-F238E27FC236}">
                  <a16:creationId xmlns:a16="http://schemas.microsoft.com/office/drawing/2014/main" id="{3748530E-F489-49C3-A0DD-C542140917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79" name="Line 23">
                <a:extLst>
                  <a:ext uri="{FF2B5EF4-FFF2-40B4-BE49-F238E27FC236}">
                    <a16:creationId xmlns:a16="http://schemas.microsoft.com/office/drawing/2014/main" id="{8CB46BF2-CC97-4B1D-B9D6-964D180308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Line 24">
                <a:extLst>
                  <a:ext uri="{FF2B5EF4-FFF2-40B4-BE49-F238E27FC236}">
                    <a16:creationId xmlns:a16="http://schemas.microsoft.com/office/drawing/2014/main" id="{AC099EBA-415F-465C-956D-D83D417CDD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Rectangle 91">
              <a:extLst>
                <a:ext uri="{FF2B5EF4-FFF2-40B4-BE49-F238E27FC236}">
                  <a16:creationId xmlns:a16="http://schemas.microsoft.com/office/drawing/2014/main" id="{1D38DE01-79A8-4706-BD44-A6FC7DDFE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4075" y="2600325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Rectangle 92">
              <a:extLst>
                <a:ext uri="{FF2B5EF4-FFF2-40B4-BE49-F238E27FC236}">
                  <a16:creationId xmlns:a16="http://schemas.microsoft.com/office/drawing/2014/main" id="{0B54076B-C20B-4310-AC66-E65A6F245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1050" y="3429000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Rectangle 93">
              <a:extLst>
                <a:ext uri="{FF2B5EF4-FFF2-40B4-BE49-F238E27FC236}">
                  <a16:creationId xmlns:a16="http://schemas.microsoft.com/office/drawing/2014/main" id="{62EB2654-2AE5-480E-A87D-545526ECE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088" y="3500438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91" name="Object 5">
            <a:extLst>
              <a:ext uri="{FF2B5EF4-FFF2-40B4-BE49-F238E27FC236}">
                <a16:creationId xmlns:a16="http://schemas.microsoft.com/office/drawing/2014/main" id="{891691DF-33CC-406A-BE4C-65E0D54701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1836560"/>
              </p:ext>
            </p:extLst>
          </p:nvPr>
        </p:nvGraphicFramePr>
        <p:xfrm>
          <a:off x="8311253" y="4966585"/>
          <a:ext cx="14493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63225" imgH="215806" progId="Equation.3">
                  <p:embed/>
                </p:oleObj>
              </mc:Choice>
              <mc:Fallback>
                <p:oleObj name="Equation" r:id="rId10" imgW="863225" imgH="215806" progId="Equation.3">
                  <p:embed/>
                  <p:pic>
                    <p:nvPicPr>
                      <p:cNvPr id="9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1253" y="4966585"/>
                        <a:ext cx="1449387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" name="Line 96">
            <a:extLst>
              <a:ext uri="{FF2B5EF4-FFF2-40B4-BE49-F238E27FC236}">
                <a16:creationId xmlns:a16="http://schemas.microsoft.com/office/drawing/2014/main" id="{6B79F486-0210-4981-B253-A03B66D8DC84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7765" y="2375785"/>
            <a:ext cx="3395663" cy="511175"/>
          </a:xfrm>
          <a:prstGeom prst="line">
            <a:avLst/>
          </a:prstGeom>
          <a:noFill/>
          <a:ln w="19050" cap="sq">
            <a:solidFill>
              <a:srgbClr val="FFFF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Line 46">
            <a:extLst>
              <a:ext uri="{FF2B5EF4-FFF2-40B4-BE49-F238E27FC236}">
                <a16:creationId xmlns:a16="http://schemas.microsoft.com/office/drawing/2014/main" id="{047C89C9-7B8A-46F1-AC83-D97EEF1BE15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7102" y="2663124"/>
            <a:ext cx="36512" cy="1260475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Line 46">
            <a:extLst>
              <a:ext uri="{FF2B5EF4-FFF2-40B4-BE49-F238E27FC236}">
                <a16:creationId xmlns:a16="http://schemas.microsoft.com/office/drawing/2014/main" id="{488F7677-501E-40D1-874F-1A416863C75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38552" y="3142548"/>
            <a:ext cx="182562" cy="895350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73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43" grpId="0" animBg="1"/>
      <p:bldP spid="68" grpId="0" animBg="1"/>
      <p:bldP spid="92" grpId="0" animBg="1"/>
      <p:bldP spid="93" grpId="0" animBg="1"/>
      <p:bldP spid="9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970961"/>
                <a:ext cx="10828958" cy="574684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How do we create an interest point detector from the Hessian?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b="0" dirty="0"/>
                  <a:t>Can we just use a threshold on the are the </a:t>
                </a:r>
                <a:r>
                  <a:rPr lang="en-US" dirty="0"/>
                  <a:t>eigenvalues,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In many cases, no! Too much noise   </a:t>
                </a:r>
              </a:p>
              <a:p>
                <a:r>
                  <a:rPr lang="en-US" dirty="0"/>
                  <a:t>Consequently, a great many interest point detectors have been developed  </a:t>
                </a:r>
              </a:p>
              <a:p>
                <a:r>
                  <a:rPr lang="en-US" dirty="0"/>
                  <a:t>The </a:t>
                </a:r>
                <a:r>
                  <a:rPr lang="en-US" b="1" dirty="0">
                    <a:hlinkClick r:id="rId2"/>
                  </a:rPr>
                  <a:t>Harris detector (1985) </a:t>
                </a:r>
                <a:r>
                  <a:rPr lang="en-US" dirty="0"/>
                  <a:t>is one of the oldest; is robust and still used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970961"/>
                <a:ext cx="10828958" cy="5746846"/>
              </a:xfrm>
              <a:blipFill>
                <a:blip r:embed="rId3"/>
                <a:stretch>
                  <a:fillRect l="-1125" t="-1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74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Harris Algorithm</a:t>
            </a:r>
          </a:p>
        </p:txBody>
      </p:sp>
    </p:spTree>
    <p:extLst>
      <p:ext uri="{BB962C8B-B14F-4D97-AF65-F5344CB8AC3E}">
        <p14:creationId xmlns:p14="http://schemas.microsoft.com/office/powerpoint/2010/main" val="435990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952107"/>
                <a:ext cx="10828958" cy="57657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Harris interest point detection algorithm</a:t>
                </a:r>
              </a:p>
              <a:p>
                <a:r>
                  <a:rPr lang="en-US" dirty="0"/>
                  <a:t>For efficiency, the Harris interest point detector avoids directly computing the eigenvalues </a:t>
                </a:r>
              </a:p>
              <a:p>
                <a:r>
                  <a:rPr lang="en-US" dirty="0"/>
                  <a:t>Two properties of symmetric matrices: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𝑡𝑟𝑎𝑐𝑒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threshold,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is then applied to the following quantity to find interest points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𝑡𝑟𝑎𝑐𝑒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Typical values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0.04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≤0.06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Apply </a:t>
                </a:r>
                <a:r>
                  <a:rPr lang="en-US" b="1"/>
                  <a:t>non-maximal suppression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952107"/>
                <a:ext cx="10828958" cy="5765700"/>
              </a:xfrm>
              <a:blipFill>
                <a:blip r:embed="rId2"/>
                <a:stretch>
                  <a:fillRect l="-1125" t="-1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183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Harris interest point detection algorithm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Adjust, filter and convert image to gray-scale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Using a Gaussian weighted window,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compute the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for each (overlapping) patch of the image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Apply the threshold function of each patch – non-maximal suppression by selecting the points with largest value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𝑡𝑟𝑎𝑐𝑒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in local regions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433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11371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of Harris interest point detection algorithm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Adjust, filter and convert image to gray-scale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cows_step0">
            <a:extLst>
              <a:ext uri="{FF2B5EF4-FFF2-40B4-BE49-F238E27FC236}">
                <a16:creationId xmlns:a16="http://schemas.microsoft.com/office/drawing/2014/main" id="{33688915-5D02-4A83-A6E6-8184C12F0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140" y="2020857"/>
            <a:ext cx="7140804" cy="4617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04A72C-1137-CFCE-6839-6227D275F8C9}"/>
              </a:ext>
            </a:extLst>
          </p:cNvPr>
          <p:cNvSpPr txBox="1"/>
          <p:nvPr/>
        </p:nvSpPr>
        <p:spPr>
          <a:xfrm>
            <a:off x="9794240" y="6029960"/>
            <a:ext cx="2174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slide by S. </a:t>
            </a:r>
            <a:r>
              <a:rPr lang="en-US" dirty="0" err="1"/>
              <a:t>Lazebnik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7001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Steps of Harris interest point detection algorithm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dirty="0"/>
                  <a:t>Using a Gaussian weighted window,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compute the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for each (overlapping) patch of the image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ows_step1_corner_response">
            <a:extLst>
              <a:ext uri="{FF2B5EF4-FFF2-40B4-BE49-F238E27FC236}">
                <a16:creationId xmlns:a16="http://schemas.microsoft.com/office/drawing/2014/main" id="{7CA37326-EBEC-41E9-AFDF-CABCEF404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358" y="2422301"/>
            <a:ext cx="6584623" cy="4255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5E7D6E-FE26-21B6-9F63-D9C3DF67E33C}"/>
              </a:ext>
            </a:extLst>
          </p:cNvPr>
          <p:cNvSpPr txBox="1"/>
          <p:nvPr/>
        </p:nvSpPr>
        <p:spPr>
          <a:xfrm>
            <a:off x="9794240" y="6029960"/>
            <a:ext cx="2174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slide by S. </a:t>
            </a:r>
            <a:r>
              <a:rPr lang="en-US" dirty="0" err="1"/>
              <a:t>Lazebnik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2565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of Harris interest point detection algorithm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Apply the threshold function of each patch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cows_step2_thresh">
            <a:extLst>
              <a:ext uri="{FF2B5EF4-FFF2-40B4-BE49-F238E27FC236}">
                <a16:creationId xmlns:a16="http://schemas.microsoft.com/office/drawing/2014/main" id="{CD2A4AC1-4499-41E1-9DA9-0B493AC02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152" y="1999695"/>
            <a:ext cx="7301059" cy="4718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1A5AB2-9275-56D8-FCA7-3F22015D5649}"/>
              </a:ext>
            </a:extLst>
          </p:cNvPr>
          <p:cNvSpPr txBox="1"/>
          <p:nvPr/>
        </p:nvSpPr>
        <p:spPr>
          <a:xfrm>
            <a:off x="9794240" y="6029960"/>
            <a:ext cx="2174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slide by S. </a:t>
            </a:r>
            <a:r>
              <a:rPr lang="en-US" dirty="0" err="1"/>
              <a:t>Lazebnik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6061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Steps of Harris interest point detection algorithm</a:t>
                </a: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US" dirty="0"/>
                  <a:t>Perform non-maximal suppression, by selecting the points with largest value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𝑡𝑟𝑎𝑐𝑒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in local regions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 descr="cows_step3_thresh&amp;max">
            <a:extLst>
              <a:ext uri="{FF2B5EF4-FFF2-40B4-BE49-F238E27FC236}">
                <a16:creationId xmlns:a16="http://schemas.microsoft.com/office/drawing/2014/main" id="{990A4CB5-D06F-4D87-AEED-D745CAE24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24000" contrast="72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679" y="2504099"/>
            <a:ext cx="6542202" cy="4213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52D1D2-0666-EB4A-C1DB-334D99EC9E1A}"/>
              </a:ext>
            </a:extLst>
          </p:cNvPr>
          <p:cNvSpPr txBox="1"/>
          <p:nvPr/>
        </p:nvSpPr>
        <p:spPr>
          <a:xfrm>
            <a:off x="9794240" y="6029960"/>
            <a:ext cx="2174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slide by S. </a:t>
            </a:r>
            <a:r>
              <a:rPr lang="en-US" dirty="0" err="1"/>
              <a:t>Lazebnik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9761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Why is the Harris algorithm shift and rotationally invariant </a:t>
            </a:r>
          </a:p>
          <a:p>
            <a:r>
              <a:rPr lang="en-US" b="1" dirty="0"/>
              <a:t>Shift invariant: </a:t>
            </a:r>
            <a:r>
              <a:rPr lang="en-US" dirty="0"/>
              <a:t>The convolutional Laplacian gradient kernel is applied across the image  </a:t>
            </a:r>
          </a:p>
          <a:p>
            <a:pPr lvl="1"/>
            <a:r>
              <a:rPr lang="en-US" dirty="0"/>
              <a:t>Response of convolution only depend on gradient, not location</a:t>
            </a:r>
          </a:p>
          <a:p>
            <a:r>
              <a:rPr lang="en-US" b="1" dirty="0"/>
              <a:t>Rotationally invariant: </a:t>
            </a:r>
            <a:r>
              <a:rPr lang="en-US" dirty="0"/>
              <a:t>The eigenvalues are rotationally invariant</a:t>
            </a:r>
          </a:p>
          <a:p>
            <a:pPr lvl="1"/>
            <a:r>
              <a:rPr lang="en-US" dirty="0"/>
              <a:t>Eigenvectors project the gradient values to the principle axes</a:t>
            </a:r>
          </a:p>
          <a:p>
            <a:pPr lvl="1"/>
            <a:r>
              <a:rPr lang="en-US" dirty="0"/>
              <a:t>Eigenvalues remain unchanged  </a:t>
            </a:r>
          </a:p>
          <a:p>
            <a:r>
              <a:rPr lang="en-US" b="1" dirty="0"/>
              <a:t>Not scale invariant: </a:t>
            </a:r>
            <a:r>
              <a:rPr lang="en-US" dirty="0"/>
              <a:t>The response of the Laplacian operator changes with local gradient and scale of the operator, </a:t>
            </a:r>
            <a:r>
              <a:rPr lang="en-US" dirty="0">
                <a:latin typeface="Symbol" panose="05050102010706020507" pitchFamily="18" charset="2"/>
              </a:rPr>
              <a:t>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509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8225" y="1685430"/>
            <a:ext cx="10239375" cy="1460779"/>
          </a:xfrm>
        </p:spPr>
        <p:txBody>
          <a:bodyPr>
            <a:normAutofit fontScale="92500"/>
          </a:bodyPr>
          <a:lstStyle/>
          <a:p>
            <a:r>
              <a:rPr lang="en-US" sz="4400" b="1" dirty="0"/>
              <a:t>Gradients and Features – the HOG Algorithm</a:t>
            </a:r>
          </a:p>
        </p:txBody>
      </p:sp>
    </p:spTree>
    <p:extLst>
      <p:ext uri="{BB962C8B-B14F-4D97-AF65-F5344CB8AC3E}">
        <p14:creationId xmlns:p14="http://schemas.microsoft.com/office/powerpoint/2010/main" val="34155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Use of gradients to detect edges</a:t>
            </a:r>
          </a:p>
          <a:p>
            <a:r>
              <a:rPr lang="en-US" dirty="0"/>
              <a:t>Decomposition of gradients as general interest point detectors </a:t>
            </a:r>
          </a:p>
          <a:p>
            <a:r>
              <a:rPr lang="en-US" dirty="0"/>
              <a:t>How Harris corner detector works</a:t>
            </a:r>
          </a:p>
          <a:p>
            <a:r>
              <a:rPr lang="en-US" dirty="0"/>
              <a:t>Using statistics of gradients to construct descriptors - HOG</a:t>
            </a:r>
          </a:p>
          <a:p>
            <a:r>
              <a:rPr lang="en-US" dirty="0"/>
              <a:t>How to identify interest points with the SIFT algorithm</a:t>
            </a:r>
          </a:p>
          <a:p>
            <a:r>
              <a:rPr lang="en-US" dirty="0"/>
              <a:t>The basics of the BRIEF algorithm</a:t>
            </a:r>
          </a:p>
          <a:p>
            <a:r>
              <a:rPr lang="en-US" dirty="0"/>
              <a:t>Interest point detection across scales</a:t>
            </a:r>
          </a:p>
        </p:txBody>
      </p:sp>
    </p:spTree>
    <p:extLst>
      <p:ext uri="{BB962C8B-B14F-4D97-AF65-F5344CB8AC3E}">
        <p14:creationId xmlns:p14="http://schemas.microsoft.com/office/powerpoint/2010/main" val="166236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Gradients are powerful features </a:t>
            </a:r>
          </a:p>
          <a:p>
            <a:r>
              <a:rPr lang="en-US" dirty="0"/>
              <a:t>Patterns of direction of maximum gradient can help identify objects in the image</a:t>
            </a:r>
          </a:p>
          <a:p>
            <a:r>
              <a:rPr lang="en-US" dirty="0"/>
              <a:t>But, gradients are extremely noisy</a:t>
            </a:r>
          </a:p>
          <a:p>
            <a:r>
              <a:rPr lang="en-US" dirty="0"/>
              <a:t>Idea, average histogram of gradients over patches on the image   </a:t>
            </a:r>
          </a:p>
          <a:p>
            <a:r>
              <a:rPr lang="en-US" dirty="0"/>
              <a:t>Basis of the Histogram of Oriented Gradients (HOG) algorithm, </a:t>
            </a:r>
            <a:r>
              <a:rPr lang="en-US" dirty="0" err="1">
                <a:hlinkClick r:id="rId2"/>
              </a:rPr>
              <a:t>Dalal</a:t>
            </a:r>
            <a:r>
              <a:rPr lang="en-US" dirty="0">
                <a:hlinkClick r:id="rId2"/>
              </a:rPr>
              <a:t> and </a:t>
            </a:r>
            <a:r>
              <a:rPr lang="en-US" dirty="0" err="1">
                <a:hlinkClick r:id="rId2"/>
              </a:rPr>
              <a:t>Triggs</a:t>
            </a:r>
            <a:r>
              <a:rPr lang="en-US" dirty="0">
                <a:hlinkClick r:id="rId2"/>
              </a:rPr>
              <a:t> (2005)</a:t>
            </a:r>
            <a:endParaRPr lang="en-US" dirty="0"/>
          </a:p>
          <a:p>
            <a:r>
              <a:rPr lang="en-US" dirty="0"/>
              <a:t>HOGs generate powerful features </a:t>
            </a:r>
          </a:p>
          <a:p>
            <a:pPr lvl="1"/>
            <a:r>
              <a:rPr lang="en-US" dirty="0"/>
              <a:t>Particularly good for objects with long linear features</a:t>
            </a:r>
          </a:p>
          <a:p>
            <a:r>
              <a:rPr lang="en-US" dirty="0"/>
              <a:t>Computationally intensive</a:t>
            </a:r>
          </a:p>
          <a:p>
            <a:r>
              <a:rPr lang="en-US" dirty="0"/>
              <a:t>Typically apply HOG to each color channel or convert to gray-scale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38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Many variations and details for HOG algorithms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Prepare the image</a:t>
                </a:r>
              </a:p>
              <a:p>
                <a:pPr lvl="1"/>
                <a:r>
                  <a:rPr lang="en-US" dirty="0"/>
                  <a:t>Resize </a:t>
                </a:r>
              </a:p>
              <a:p>
                <a:pPr lvl="1"/>
                <a:r>
                  <a:rPr lang="en-US" dirty="0"/>
                  <a:t>Local equalization and color gamma adjustments</a:t>
                </a:r>
              </a:p>
              <a:p>
                <a:pPr lvl="1"/>
                <a:r>
                  <a:rPr lang="en-US" dirty="0"/>
                  <a:t>Proper preparation required for consistent gradient estimation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Compute gradients around each pixel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Divide image into cells (often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</m:t>
                    </m:r>
                  </m:oMath>
                </a14:m>
                <a:r>
                  <a:rPr lang="en-US" dirty="0"/>
                  <a:t>), weight gradients and compute histograms with 8 orientations</a:t>
                </a:r>
              </a:p>
              <a:p>
                <a:pPr lvl="1"/>
                <a:r>
                  <a:rPr lang="en-US" dirty="0"/>
                  <a:t>Log-polar coordinate weighting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Block normalize histograms (often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blocks)  </a:t>
                </a:r>
              </a:p>
              <a:p>
                <a:pPr lvl="1"/>
                <a:r>
                  <a:rPr lang="en-US" dirty="0"/>
                  <a:t>Usually L1 or L2 norm</a:t>
                </a:r>
              </a:p>
              <a:p>
                <a:pPr marL="0" indent="0">
                  <a:buNone/>
                </a:pPr>
                <a:r>
                  <a:rPr lang="en-US" dirty="0"/>
                  <a:t>Result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×8=32</m:t>
                    </m:r>
                  </m:oMath>
                </a14:m>
                <a:r>
                  <a:rPr lang="en-US" dirty="0"/>
                  <a:t> features per-block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735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623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Basic steps of HOG algorithms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71668E-F6CF-41AB-B0FA-3299591B6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01" y="2136161"/>
            <a:ext cx="2038527" cy="20766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57334A-B176-4249-99E4-366A2D988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471" y="2163854"/>
            <a:ext cx="2156869" cy="21388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035364-F66D-4107-A3D9-A90B52818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8578" y="2466939"/>
            <a:ext cx="3923613" cy="1415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177C21-CF47-4485-9426-2EFA4E18122E}"/>
              </a:ext>
            </a:extLst>
          </p:cNvPr>
          <p:cNvSpPr txBox="1"/>
          <p:nvPr/>
        </p:nvSpPr>
        <p:spPr>
          <a:xfrm>
            <a:off x="736861" y="4628562"/>
            <a:ext cx="2760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Gradients of image patch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7C42E-A52F-4E04-887D-08EB8929A07B}"/>
              </a:ext>
            </a:extLst>
          </p:cNvPr>
          <p:cNvSpPr txBox="1"/>
          <p:nvPr/>
        </p:nvSpPr>
        <p:spPr>
          <a:xfrm>
            <a:off x="4228330" y="4653114"/>
            <a:ext cx="2760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Histogram in log-polar coordinates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530A98-54F3-4651-BDB1-B0B60CCA7715}"/>
              </a:ext>
            </a:extLst>
          </p:cNvPr>
          <p:cNvSpPr txBox="1"/>
          <p:nvPr/>
        </p:nvSpPr>
        <p:spPr>
          <a:xfrm>
            <a:off x="7898578" y="4625421"/>
            <a:ext cx="31072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Normalized feature vector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00172B-C6CE-4EF5-B98B-76781A9884F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135525"/>
            <a:ext cx="4695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Stanford CS-131 slides </a:t>
            </a:r>
            <a:r>
              <a:rPr lang="en-US" dirty="0" err="1">
                <a:solidFill>
                  <a:srgbClr val="000000"/>
                </a:solidFill>
                <a:ea typeface="ＭＳ Ｐゴシック" charset="-128"/>
              </a:rPr>
              <a:t>Neibles</a:t>
            </a: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 and Wu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4ED18D0-7BBD-4B74-82BE-B46A36A92DFC}"/>
              </a:ext>
            </a:extLst>
          </p:cNvPr>
          <p:cNvSpPr/>
          <p:nvPr/>
        </p:nvSpPr>
        <p:spPr>
          <a:xfrm>
            <a:off x="3122301" y="3181295"/>
            <a:ext cx="1069941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A069569-BCBB-491A-9F89-4D8B58CCF8FF}"/>
              </a:ext>
            </a:extLst>
          </p:cNvPr>
          <p:cNvSpPr/>
          <p:nvPr/>
        </p:nvSpPr>
        <p:spPr>
          <a:xfrm>
            <a:off x="6654163" y="3129621"/>
            <a:ext cx="1030663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2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 animBg="1"/>
      <p:bldP spid="1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623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 of HOG – features to identify a bicycle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00172B-C6CE-4EF5-B98B-76781A9884F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135525"/>
            <a:ext cx="4695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Stanford CS-131 slides </a:t>
            </a:r>
            <a:r>
              <a:rPr lang="en-US" dirty="0" err="1">
                <a:solidFill>
                  <a:srgbClr val="000000"/>
                </a:solidFill>
                <a:ea typeface="ＭＳ Ｐゴシック" charset="-128"/>
              </a:rPr>
              <a:t>Neibles</a:t>
            </a: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 and Wu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1D65F-D003-41A7-A231-CDDD7C389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381" y="2280537"/>
            <a:ext cx="9478652" cy="356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3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Interest Point Descriptors</a:t>
            </a:r>
          </a:p>
        </p:txBody>
      </p:sp>
    </p:spTree>
    <p:extLst>
      <p:ext uri="{BB962C8B-B14F-4D97-AF65-F5344CB8AC3E}">
        <p14:creationId xmlns:p14="http://schemas.microsoft.com/office/powerpoint/2010/main" val="42679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5300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Matching interest points can be difficult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C:\data\InterestPointEval\Graffiti\img1.png">
            <a:extLst>
              <a:ext uri="{FF2B5EF4-FFF2-40B4-BE49-F238E27FC236}">
                <a16:creationId xmlns:a16="http://schemas.microsoft.com/office/drawing/2014/main" id="{B1050B9E-8FA5-4D22-B19B-80C53695E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811" y="1758884"/>
            <a:ext cx="3840776" cy="307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data\InterestPointEval\Graffiti\img1.png">
            <a:extLst>
              <a:ext uri="{FF2B5EF4-FFF2-40B4-BE49-F238E27FC236}">
                <a16:creationId xmlns:a16="http://schemas.microsoft.com/office/drawing/2014/main" id="{226682B4-CCF8-4F6D-AAD8-6D8553DFB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7" t="22289" r="52736" b="62339"/>
          <a:stretch/>
        </p:blipFill>
        <p:spPr bwMode="auto">
          <a:xfrm>
            <a:off x="2429877" y="2421852"/>
            <a:ext cx="472307" cy="47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data\InterestPointEval\Graffiti\img2.png">
            <a:extLst>
              <a:ext uri="{FF2B5EF4-FFF2-40B4-BE49-F238E27FC236}">
                <a16:creationId xmlns:a16="http://schemas.microsoft.com/office/drawing/2014/main" id="{7FC10A52-E249-4026-9342-030C635AF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935" y="1760210"/>
            <a:ext cx="3839065" cy="307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E91F50-F216-4CB7-A6EC-B45FFBDEB7D4}"/>
              </a:ext>
            </a:extLst>
          </p:cNvPr>
          <p:cNvSpPr/>
          <p:nvPr/>
        </p:nvSpPr>
        <p:spPr bwMode="auto">
          <a:xfrm>
            <a:off x="2429877" y="2421853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409FBF-7249-4B16-833A-6AB5BE7718B2}"/>
              </a:ext>
            </a:extLst>
          </p:cNvPr>
          <p:cNvSpPr/>
          <p:nvPr/>
        </p:nvSpPr>
        <p:spPr bwMode="auto">
          <a:xfrm rot="20454335">
            <a:off x="6448716" y="2752558"/>
            <a:ext cx="429088" cy="410639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3590-D03F-4748-8EFF-9CBF574E67E4}"/>
              </a:ext>
            </a:extLst>
          </p:cNvPr>
          <p:cNvSpPr/>
          <p:nvPr/>
        </p:nvSpPr>
        <p:spPr bwMode="auto">
          <a:xfrm>
            <a:off x="13425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A4AAC7-EAB3-4FFD-84D6-64ECE3B79E03}"/>
              </a:ext>
            </a:extLst>
          </p:cNvPr>
          <p:cNvSpPr/>
          <p:nvPr/>
        </p:nvSpPr>
        <p:spPr bwMode="auto">
          <a:xfrm>
            <a:off x="4009534" y="19874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C3046-4E63-4891-A131-F00986CBDD01}"/>
              </a:ext>
            </a:extLst>
          </p:cNvPr>
          <p:cNvSpPr/>
          <p:nvPr/>
        </p:nvSpPr>
        <p:spPr bwMode="auto">
          <a:xfrm>
            <a:off x="3171334" y="2520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4DBCEA-A85B-43C2-AF11-C08EFABB20F9}"/>
              </a:ext>
            </a:extLst>
          </p:cNvPr>
          <p:cNvSpPr/>
          <p:nvPr/>
        </p:nvSpPr>
        <p:spPr bwMode="auto">
          <a:xfrm>
            <a:off x="2637934" y="34352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A01F79-4527-4C81-B1E7-7DE703E0DD3C}"/>
              </a:ext>
            </a:extLst>
          </p:cNvPr>
          <p:cNvSpPr/>
          <p:nvPr/>
        </p:nvSpPr>
        <p:spPr bwMode="auto">
          <a:xfrm>
            <a:off x="3933334" y="3206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1775EA-D5CA-4D06-B227-738C0E2C2751}"/>
              </a:ext>
            </a:extLst>
          </p:cNvPr>
          <p:cNvSpPr/>
          <p:nvPr/>
        </p:nvSpPr>
        <p:spPr bwMode="auto">
          <a:xfrm>
            <a:off x="1418734" y="18350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5" name="Picture 2" descr="C:\data\InterestPointEval\Graffiti\img1.png">
            <a:extLst>
              <a:ext uri="{FF2B5EF4-FFF2-40B4-BE49-F238E27FC236}">
                <a16:creationId xmlns:a16="http://schemas.microsoft.com/office/drawing/2014/main" id="{9DC8000E-C2D9-416B-9534-743C486FD0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7" t="22289" r="52736" b="62339"/>
          <a:stretch/>
        </p:blipFill>
        <p:spPr bwMode="auto">
          <a:xfrm>
            <a:off x="2582277" y="2574252"/>
            <a:ext cx="472307" cy="47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3DB3B51-BFDB-457D-BB1B-1DCCE05B8E02}"/>
              </a:ext>
            </a:extLst>
          </p:cNvPr>
          <p:cNvSpPr/>
          <p:nvPr/>
        </p:nvSpPr>
        <p:spPr bwMode="auto">
          <a:xfrm>
            <a:off x="2582277" y="2574253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D86938-03DD-4451-8DBF-17DB564890CD}"/>
              </a:ext>
            </a:extLst>
          </p:cNvPr>
          <p:cNvSpPr/>
          <p:nvPr/>
        </p:nvSpPr>
        <p:spPr bwMode="auto">
          <a:xfrm>
            <a:off x="1494934" y="3740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F0057F-210C-4FB0-9C8C-D326D8356C33}"/>
              </a:ext>
            </a:extLst>
          </p:cNvPr>
          <p:cNvSpPr/>
          <p:nvPr/>
        </p:nvSpPr>
        <p:spPr bwMode="auto">
          <a:xfrm>
            <a:off x="4161934" y="2139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BB4AE3-3D41-4BC2-B63F-BA0DB1FB0F57}"/>
              </a:ext>
            </a:extLst>
          </p:cNvPr>
          <p:cNvSpPr/>
          <p:nvPr/>
        </p:nvSpPr>
        <p:spPr bwMode="auto">
          <a:xfrm>
            <a:off x="3323734" y="26732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D7FCCF-5EDB-4164-998E-E6DD9CF7E5D8}"/>
              </a:ext>
            </a:extLst>
          </p:cNvPr>
          <p:cNvSpPr/>
          <p:nvPr/>
        </p:nvSpPr>
        <p:spPr bwMode="auto">
          <a:xfrm>
            <a:off x="27903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654359-9B40-402F-975F-148F7B294907}"/>
              </a:ext>
            </a:extLst>
          </p:cNvPr>
          <p:cNvSpPr/>
          <p:nvPr/>
        </p:nvSpPr>
        <p:spPr bwMode="auto">
          <a:xfrm>
            <a:off x="4085734" y="3359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873262-4A35-4232-B6BC-775DBC0CEBE5}"/>
              </a:ext>
            </a:extLst>
          </p:cNvPr>
          <p:cNvSpPr/>
          <p:nvPr/>
        </p:nvSpPr>
        <p:spPr bwMode="auto">
          <a:xfrm>
            <a:off x="1571134" y="19874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9CE897-C4A7-4526-BE54-C722CB5DB373}"/>
              </a:ext>
            </a:extLst>
          </p:cNvPr>
          <p:cNvSpPr/>
          <p:nvPr/>
        </p:nvSpPr>
        <p:spPr bwMode="auto">
          <a:xfrm>
            <a:off x="5533534" y="3740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07B83C-90E4-4561-A001-322D26BAA7B6}"/>
              </a:ext>
            </a:extLst>
          </p:cNvPr>
          <p:cNvSpPr/>
          <p:nvPr/>
        </p:nvSpPr>
        <p:spPr bwMode="auto">
          <a:xfrm>
            <a:off x="8200534" y="2139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BD9DA9A-89FD-4224-9445-DBC5F993198F}"/>
              </a:ext>
            </a:extLst>
          </p:cNvPr>
          <p:cNvSpPr/>
          <p:nvPr/>
        </p:nvSpPr>
        <p:spPr bwMode="auto">
          <a:xfrm>
            <a:off x="7362334" y="26732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74D78F-2A7B-4E42-ACE2-7FF037D3D29B}"/>
              </a:ext>
            </a:extLst>
          </p:cNvPr>
          <p:cNvSpPr/>
          <p:nvPr/>
        </p:nvSpPr>
        <p:spPr bwMode="auto">
          <a:xfrm>
            <a:off x="68289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89B7014-F7DE-48B6-998E-F58323DFBA26}"/>
              </a:ext>
            </a:extLst>
          </p:cNvPr>
          <p:cNvSpPr/>
          <p:nvPr/>
        </p:nvSpPr>
        <p:spPr bwMode="auto">
          <a:xfrm>
            <a:off x="8124334" y="3359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BEE26F-9C08-4D37-B349-9270FBC290D1}"/>
              </a:ext>
            </a:extLst>
          </p:cNvPr>
          <p:cNvSpPr/>
          <p:nvPr/>
        </p:nvSpPr>
        <p:spPr bwMode="auto">
          <a:xfrm>
            <a:off x="5609734" y="19874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39CF85-B66C-A92D-94E9-690FEB15BE45}"/>
              </a:ext>
            </a:extLst>
          </p:cNvPr>
          <p:cNvSpPr txBox="1"/>
          <p:nvPr/>
        </p:nvSpPr>
        <p:spPr>
          <a:xfrm>
            <a:off x="8991600" y="5958840"/>
            <a:ext cx="3286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Oxford Dataset, </a:t>
            </a:r>
            <a:r>
              <a:rPr lang="en-US" dirty="0" err="1"/>
              <a:t>Mikolajczyk</a:t>
            </a:r>
            <a:r>
              <a:rPr lang="en-US" dirty="0"/>
              <a:t>, et. al., 2005 </a:t>
            </a:r>
          </a:p>
        </p:txBody>
      </p:sp>
    </p:spTree>
    <p:extLst>
      <p:ext uri="{BB962C8B-B14F-4D97-AF65-F5344CB8AC3E}">
        <p14:creationId xmlns:p14="http://schemas.microsoft.com/office/powerpoint/2010/main" val="35944301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Can we just use the set of interest points?    </a:t>
            </a:r>
          </a:p>
          <a:p>
            <a:r>
              <a:rPr lang="en-US" dirty="0"/>
              <a:t>Not directly, can’t tell the features apart </a:t>
            </a:r>
          </a:p>
          <a:p>
            <a:r>
              <a:rPr lang="en-US" dirty="0"/>
              <a:t>Need to use properties of the regions -</a:t>
            </a:r>
            <a:r>
              <a:rPr lang="en-US" b="1" dirty="0"/>
              <a:t> descriptors</a:t>
            </a:r>
          </a:p>
          <a:p>
            <a:r>
              <a:rPr lang="en-US" dirty="0"/>
              <a:t>Some ideas</a:t>
            </a:r>
          </a:p>
          <a:p>
            <a:pPr lvl="1"/>
            <a:r>
              <a:rPr lang="en-US" dirty="0"/>
              <a:t>Intensity</a:t>
            </a:r>
          </a:p>
          <a:p>
            <a:pPr lvl="1"/>
            <a:r>
              <a:rPr lang="en-US" dirty="0"/>
              <a:t>Color ratios</a:t>
            </a:r>
          </a:p>
          <a:p>
            <a:pPr lvl="1"/>
            <a:r>
              <a:rPr lang="en-US" dirty="0"/>
              <a:t>texture</a:t>
            </a:r>
          </a:p>
          <a:p>
            <a:pPr lvl="1"/>
            <a:r>
              <a:rPr lang="en-US" b="1" dirty="0"/>
              <a:t>Local gradient statistics </a:t>
            </a:r>
            <a:r>
              <a:rPr lang="en-US" dirty="0"/>
              <a:t>✔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13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1250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Harris detector is not scale independent – not suitable 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2E8F8-16E0-4064-AE83-94B42D13D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130" y="3453152"/>
            <a:ext cx="590601" cy="522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FBAF75-7568-4D9C-8B97-95F22239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613" y="2547317"/>
            <a:ext cx="2362405" cy="1867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33CDC8-50D2-49D3-990B-403525B16E1D}"/>
              </a:ext>
            </a:extLst>
          </p:cNvPr>
          <p:cNvSpPr txBox="1"/>
          <p:nvPr/>
        </p:nvSpPr>
        <p:spPr>
          <a:xfrm>
            <a:off x="7112523" y="4604995"/>
            <a:ext cx="34690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But, Harris detector identifies this feature as a series of edges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12E6D-CA7E-4FBE-A550-2D94A8B0651C}"/>
              </a:ext>
            </a:extLst>
          </p:cNvPr>
          <p:cNvSpPr txBox="1"/>
          <p:nvPr/>
        </p:nvSpPr>
        <p:spPr>
          <a:xfrm>
            <a:off x="1236482" y="4604995"/>
            <a:ext cx="34690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Harris detector identifies this feature as a corner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D8AB2A0-9F44-4BDB-B569-6F077ED1709F}"/>
              </a:ext>
            </a:extLst>
          </p:cNvPr>
          <p:cNvSpPr/>
          <p:nvPr/>
        </p:nvSpPr>
        <p:spPr>
          <a:xfrm>
            <a:off x="4128940" y="3429000"/>
            <a:ext cx="2422690" cy="546167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4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670658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How well can intensity or color ratios identify features</a:t>
            </a:r>
          </a:p>
          <a:p>
            <a:r>
              <a:rPr lang="en-US" dirty="0"/>
              <a:t>Create intensity histograms for region (patch) around feature    </a:t>
            </a:r>
          </a:p>
          <a:p>
            <a:r>
              <a:rPr lang="en-US" dirty="0"/>
              <a:t>Small shifts and rotations can change intensity and histogram</a:t>
            </a:r>
          </a:p>
          <a:p>
            <a:r>
              <a:rPr lang="en-US" dirty="0"/>
              <a:t> Need a more </a:t>
            </a:r>
            <a:r>
              <a:rPr lang="en-US" b="1" dirty="0"/>
              <a:t>invariant</a:t>
            </a:r>
            <a:r>
              <a:rPr lang="en-US" dirty="0"/>
              <a:t> solution!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A66286A-EEBF-4128-A2E8-9CF4B4BA1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4767" t="44806" r="5296" b="5096"/>
          <a:stretch>
            <a:fillRect/>
          </a:stretch>
        </p:blipFill>
        <p:spPr bwMode="auto">
          <a:xfrm>
            <a:off x="9858081" y="1578990"/>
            <a:ext cx="1828800" cy="3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4CA95EF-0965-4B66-B976-67B920671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8088" t="53546" r="16096" b="35818"/>
          <a:stretch>
            <a:fillRect/>
          </a:stretch>
        </p:blipFill>
        <p:spPr bwMode="auto">
          <a:xfrm>
            <a:off x="10162881" y="2264790"/>
            <a:ext cx="533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3A5AAEF-AF6B-496D-A726-4DACCA846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8920" t="74815" r="16096" b="12186"/>
          <a:stretch>
            <a:fillRect/>
          </a:stretch>
        </p:blipFill>
        <p:spPr bwMode="auto">
          <a:xfrm>
            <a:off x="10239081" y="3712590"/>
            <a:ext cx="45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06E6A7E-E8D8-4312-B4DE-5265029AC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53168" t="44806" r="26064" b="5096"/>
          <a:stretch>
            <a:fillRect/>
          </a:stretch>
        </p:blipFill>
        <p:spPr bwMode="auto">
          <a:xfrm>
            <a:off x="7953081" y="1578990"/>
            <a:ext cx="1905000" cy="3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4C264B-E5EE-4EFD-92DE-7ECADFAB50E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3712590"/>
            <a:ext cx="12192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57080C-93A3-44F3-A158-E869E6D55E0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3939603"/>
            <a:ext cx="12192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8941A4-8544-47A7-91A3-AF8BCE46A9F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4168203"/>
            <a:ext cx="12192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B178CB6-B705-0DF7-05B0-7F7DEE36A50F}"/>
              </a:ext>
            </a:extLst>
          </p:cNvPr>
          <p:cNvSpPr txBox="1"/>
          <p:nvPr/>
        </p:nvSpPr>
        <p:spPr>
          <a:xfrm>
            <a:off x="8681720" y="6029960"/>
            <a:ext cx="3286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by Andrew Zisserman</a:t>
            </a:r>
          </a:p>
        </p:txBody>
      </p:sp>
    </p:spTree>
    <p:extLst>
      <p:ext uri="{BB962C8B-B14F-4D97-AF65-F5344CB8AC3E}">
        <p14:creationId xmlns:p14="http://schemas.microsoft.com/office/powerpoint/2010/main" val="21352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62037"/>
            <a:ext cx="10613398" cy="56557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uniquely identify interest points between complex images</a:t>
            </a:r>
          </a:p>
          <a:p>
            <a:r>
              <a:rPr lang="en-US" dirty="0"/>
              <a:t>Need a more invariant solution!</a:t>
            </a:r>
          </a:p>
          <a:p>
            <a:r>
              <a:rPr lang="en-US" b="1" dirty="0"/>
              <a:t>Scale invariant </a:t>
            </a:r>
          </a:p>
          <a:p>
            <a:r>
              <a:rPr lang="en-US" b="1" dirty="0"/>
              <a:t>Shift invariant</a:t>
            </a:r>
          </a:p>
          <a:p>
            <a:r>
              <a:rPr lang="en-US" b="1" dirty="0"/>
              <a:t>Rotationally invariant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73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Finding Edges and Gradients </a:t>
            </a:r>
          </a:p>
        </p:txBody>
      </p:sp>
    </p:spTree>
    <p:extLst>
      <p:ext uri="{BB962C8B-B14F-4D97-AF65-F5344CB8AC3E}">
        <p14:creationId xmlns:p14="http://schemas.microsoft.com/office/powerpoint/2010/main" val="23295160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Key properties of good descriptors</a:t>
            </a:r>
          </a:p>
          <a:p>
            <a:r>
              <a:rPr lang="en-US" b="1" dirty="0"/>
              <a:t>Locality: </a:t>
            </a:r>
            <a:r>
              <a:rPr lang="en-US" dirty="0"/>
              <a:t>features describe parts and are robust to occlusion and clutter (no prior segmentation)</a:t>
            </a:r>
          </a:p>
          <a:p>
            <a:r>
              <a:rPr lang="en-US" b="1" dirty="0"/>
              <a:t>Distinctiveness: </a:t>
            </a:r>
            <a:r>
              <a:rPr lang="en-US" dirty="0"/>
              <a:t>features are identifiable from a large database of objects</a:t>
            </a:r>
          </a:p>
          <a:p>
            <a:r>
              <a:rPr lang="en-US" b="1" dirty="0"/>
              <a:t>Quantity:</a:t>
            </a:r>
            <a:r>
              <a:rPr lang="en-US" dirty="0"/>
              <a:t> many features can be generated for even small objects</a:t>
            </a:r>
          </a:p>
          <a:p>
            <a:r>
              <a:rPr lang="en-US" b="1" dirty="0"/>
              <a:t>Efficiency: </a:t>
            </a:r>
            <a:r>
              <a:rPr lang="en-US" dirty="0"/>
              <a:t>close to real-time performance</a:t>
            </a:r>
          </a:p>
          <a:p>
            <a:r>
              <a:rPr lang="en-US" b="1" dirty="0"/>
              <a:t>Extensibility:</a:t>
            </a:r>
            <a:r>
              <a:rPr lang="en-US" dirty="0"/>
              <a:t> can easily be extended to wide range of differing feature types, each adding robustness to changes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30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Many shift and rotationally invariant algorithms have been developed:</a:t>
            </a:r>
          </a:p>
          <a:p>
            <a:pPr lvl="1"/>
            <a:r>
              <a:rPr lang="en-US" dirty="0"/>
              <a:t>SHIFT</a:t>
            </a:r>
          </a:p>
          <a:p>
            <a:pPr lvl="1"/>
            <a:r>
              <a:rPr lang="en-US" dirty="0"/>
              <a:t>SURF</a:t>
            </a:r>
          </a:p>
          <a:p>
            <a:pPr lvl="1"/>
            <a:r>
              <a:rPr lang="en-US" dirty="0"/>
              <a:t>DAISY</a:t>
            </a:r>
          </a:p>
          <a:p>
            <a:pPr lvl="1"/>
            <a:r>
              <a:rPr lang="en-US" dirty="0"/>
              <a:t>BRIEF</a:t>
            </a:r>
          </a:p>
          <a:p>
            <a:pPr lvl="1"/>
            <a:r>
              <a:rPr lang="en-US" dirty="0"/>
              <a:t>CENTURE 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Use hierarchy of scales with interest point descriptors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81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SHIFT Algorithm</a:t>
            </a:r>
          </a:p>
        </p:txBody>
      </p:sp>
    </p:spTree>
    <p:extLst>
      <p:ext uri="{BB962C8B-B14F-4D97-AF65-F5344CB8AC3E}">
        <p14:creationId xmlns:p14="http://schemas.microsoft.com/office/powerpoint/2010/main" val="35375176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SIFT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Scale Invariant Feature Transformation (SIFT)</a:t>
                </a:r>
              </a:p>
              <a:p>
                <a:r>
                  <a:rPr lang="en-US" dirty="0"/>
                  <a:t>SIFT developed by </a:t>
                </a:r>
                <a:r>
                  <a:rPr lang="en-US" dirty="0">
                    <a:hlinkClick r:id="rId2"/>
                  </a:rPr>
                  <a:t>David Lowe (1999)</a:t>
                </a:r>
                <a:r>
                  <a:rPr lang="en-US" dirty="0"/>
                  <a:t> and </a:t>
                </a:r>
                <a:r>
                  <a:rPr lang="en-US" dirty="0">
                    <a:hlinkClick r:id="rId3"/>
                  </a:rPr>
                  <a:t>David Lowe (2004)</a:t>
                </a:r>
                <a:endParaRPr lang="en-US" dirty="0"/>
              </a:p>
              <a:p>
                <a:r>
                  <a:rPr lang="en-US" dirty="0"/>
                  <a:t>Algorithm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Divide image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patches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Divide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array of pixels into 16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en-US" dirty="0"/>
                  <a:t> cells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Compute the gradients at each pixel  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Create a 8-direction histogram of gradient direction for each cell, gives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×8=128</m:t>
                    </m:r>
                  </m:oMath>
                </a14:m>
                <a:r>
                  <a:rPr lang="en-US" dirty="0"/>
                  <a:t> features 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Normalize the descriptor so that: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=1.0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  <a:blipFill>
                <a:blip r:embed="rId4"/>
                <a:stretch>
                  <a:fillRect l="-1148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9099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SIFT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76004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000" dirty="0"/>
              <a:t>Scale Invariant Feature Transformation (SIFT)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937806-F8D7-4A79-8BE6-C2FA78BE0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2" y="1933583"/>
            <a:ext cx="2856322" cy="2705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DA1487-97F4-4386-8A94-4BF3C9EF7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693" y="2021821"/>
            <a:ext cx="2431279" cy="2529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ACDA6B-72C1-43B2-859C-590955529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7976" y="2664181"/>
            <a:ext cx="5188594" cy="997024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7E310B66-9526-4B3F-B0D0-6C01B6D18FEE}"/>
              </a:ext>
            </a:extLst>
          </p:cNvPr>
          <p:cNvSpPr/>
          <p:nvPr/>
        </p:nvSpPr>
        <p:spPr>
          <a:xfrm>
            <a:off x="3360656" y="3162693"/>
            <a:ext cx="480767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E8B6FC0-FC05-4A11-B223-34E5E9EAE4FE}"/>
              </a:ext>
            </a:extLst>
          </p:cNvPr>
          <p:cNvSpPr/>
          <p:nvPr/>
        </p:nvSpPr>
        <p:spPr>
          <a:xfrm>
            <a:off x="6461242" y="3126321"/>
            <a:ext cx="480767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BBBA09-74CD-4CE1-A327-0370114294C2}"/>
                  </a:ext>
                </a:extLst>
              </p:cNvPr>
              <p:cNvSpPr txBox="1"/>
              <p:nvPr/>
            </p:nvSpPr>
            <p:spPr>
              <a:xfrm>
                <a:off x="744718" y="4793326"/>
                <a:ext cx="240383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Gradients computed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sz="2400" dirty="0"/>
                  <a:t> pixel array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BBBA09-74CD-4CE1-A327-037011429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18" y="4793326"/>
                <a:ext cx="2403835" cy="1569660"/>
              </a:xfrm>
              <a:prstGeom prst="rect">
                <a:avLst/>
              </a:prstGeom>
              <a:blipFill>
                <a:blip r:embed="rId6"/>
                <a:stretch>
                  <a:fillRect l="-3807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98799-2203-4AFB-8FF2-A57E996F7702}"/>
                  </a:ext>
                </a:extLst>
              </p:cNvPr>
              <p:cNvSpPr txBox="1"/>
              <p:nvPr/>
            </p:nvSpPr>
            <p:spPr>
              <a:xfrm>
                <a:off x="4043265" y="4793326"/>
                <a:ext cx="240383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8-direction histograms for each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en-US" sz="2400" dirty="0"/>
                  <a:t> cell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98799-2203-4AFB-8FF2-A57E996F7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3265" y="4793326"/>
                <a:ext cx="2403835" cy="1200329"/>
              </a:xfrm>
              <a:prstGeom prst="rect">
                <a:avLst/>
              </a:prstGeom>
              <a:blipFill>
                <a:blip r:embed="rId7"/>
                <a:stretch>
                  <a:fillRect l="-3797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DC33123-2192-40A7-9D01-0703A5252A96}"/>
              </a:ext>
            </a:extLst>
          </p:cNvPr>
          <p:cNvSpPr txBox="1"/>
          <p:nvPr/>
        </p:nvSpPr>
        <p:spPr>
          <a:xfrm>
            <a:off x="7945128" y="4793326"/>
            <a:ext cx="2403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Descriptor is normalized histogram values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57902E-B030-4E81-8BD8-09CE8A0AB28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319347"/>
            <a:ext cx="368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from slide by David Lowe</a:t>
            </a:r>
          </a:p>
        </p:txBody>
      </p:sp>
    </p:spTree>
    <p:extLst>
      <p:ext uri="{BB962C8B-B14F-4D97-AF65-F5344CB8AC3E}">
        <p14:creationId xmlns:p14="http://schemas.microsoft.com/office/powerpoint/2010/main" val="128710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4" grpId="0"/>
      <p:bldP spid="1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SIFT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6959287" cy="56600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000" dirty="0"/>
                  <a:t>How can SIFT be made rotationally invariant?   </a:t>
                </a:r>
              </a:p>
              <a:p>
                <a:r>
                  <a:rPr lang="en-US" sz="3000" dirty="0"/>
                  <a:t>Start with the gradients on </a:t>
                </a:r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grid   </a:t>
                </a:r>
              </a:p>
              <a:p>
                <a:r>
                  <a:rPr lang="en-US" dirty="0"/>
                  <a:t>Find the mean gradient direction    </a:t>
                </a:r>
              </a:p>
              <a:p>
                <a:r>
                  <a:rPr lang="en-US" dirty="0"/>
                  <a:t>Histogram directions are computed relative to the mean direction</a:t>
                </a:r>
              </a:p>
              <a:p>
                <a:r>
                  <a:rPr lang="en-US" dirty="0"/>
                  <a:t>General approach used with other descriptors  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6959287" cy="5660066"/>
              </a:xfrm>
              <a:blipFill>
                <a:blip r:embed="rId3"/>
                <a:stretch>
                  <a:fillRect l="-2014" t="-2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5937806-F8D7-4A79-8BE6-C2FA78BE0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4561" y="1291247"/>
            <a:ext cx="3258137" cy="308665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357902E-B030-4E81-8BD8-09CE8A0AB28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282675" y="4656954"/>
            <a:ext cx="368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from slide by David Lowe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27E76DF-9358-4F28-8512-6DFA38C9F406}"/>
              </a:ext>
            </a:extLst>
          </p:cNvPr>
          <p:cNvCxnSpPr>
            <a:cxnSpLocks/>
          </p:cNvCxnSpPr>
          <p:nvPr/>
        </p:nvCxnSpPr>
        <p:spPr>
          <a:xfrm flipV="1">
            <a:off x="9753600" y="2124075"/>
            <a:ext cx="1766888" cy="700089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74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The BRIEF Algorithm</a:t>
            </a:r>
          </a:p>
        </p:txBody>
      </p:sp>
    </p:spTree>
    <p:extLst>
      <p:ext uri="{BB962C8B-B14F-4D97-AF65-F5344CB8AC3E}">
        <p14:creationId xmlns:p14="http://schemas.microsoft.com/office/powerpoint/2010/main" val="17674474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The BRIEF feature descriptor is an efficient and robust feature descriptor  </a:t>
                </a:r>
              </a:p>
              <a:p>
                <a:pPr marL="0" indent="0">
                  <a:buNone/>
                </a:pPr>
                <a:r>
                  <a:rPr lang="en-US" dirty="0"/>
                  <a:t>- Steps of the BRIEF algorithm: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For each interest point in each image define a sample patch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Random sample two pixels from the patch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Compute the binary statistic, in the set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Add the statistic to the mini-hash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Repeat steps 2-4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bits of the mini-hash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For each possible pair of patches in two images compute the Hamming distance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Match interest points with highest similarity, small Hamming distance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  <a:blipFill>
                <a:blip r:embed="rId2"/>
                <a:stretch>
                  <a:fillRect l="-1033" t="-1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545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is the binary mini-hash string computed?</a:t>
                </a:r>
              </a:p>
              <a:p>
                <a:r>
                  <a:rPr lang="en-US" dirty="0"/>
                  <a:t>BRIEF computes the binary values of the mini-hash by the following relationship: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n binary values are organized into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dimensional binary mini-hash: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Differences between descriptors is the Hamming distance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  <a:blipFill>
                <a:blip r:embed="rId2"/>
                <a:stretch>
                  <a:fillRect l="-1148" t="-1846" r="-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654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01011"/>
            <a:ext cx="10613398" cy="662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are the pixels sampled?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9558" y="1898780"/>
                <a:ext cx="6477001" cy="47396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Pairs of pixel locations,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in the patch are randomly sampled</a:t>
                </a:r>
              </a:p>
              <a:p>
                <a:r>
                  <a:rPr lang="en-US" dirty="0"/>
                  <a:t>The binary statistic,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is computed given the pixel values,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</a:t>
                </a:r>
              </a:p>
              <a:p>
                <a:r>
                  <a:rPr lang="en-US" dirty="0"/>
                  <a:t>The binary value is added to the mini-hash vector</a:t>
                </a:r>
              </a:p>
              <a:p>
                <a:r>
                  <a:rPr lang="en-US" dirty="0" err="1">
                    <a:hlinkClick r:id="rId2"/>
                  </a:rPr>
                  <a:t>Calonder</a:t>
                </a:r>
                <a:r>
                  <a:rPr lang="en-US" dirty="0">
                    <a:hlinkClick r:id="rId2"/>
                  </a:rPr>
                  <a:t>, et.al. </a:t>
                </a:r>
                <a:r>
                  <a:rPr lang="en-US" dirty="0"/>
                  <a:t>found Gaussian sampling is generally best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58" y="1898780"/>
                <a:ext cx="6477001" cy="4739613"/>
              </a:xfrm>
              <a:prstGeom prst="rect">
                <a:avLst/>
              </a:prstGeom>
              <a:blipFill>
                <a:blip r:embed="rId3"/>
                <a:stretch>
                  <a:fillRect l="-1695" t="-2057" r="-1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0CB1B5E-403D-4458-8915-64CCD66AA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1987" y="1783159"/>
            <a:ext cx="4073158" cy="408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8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by rapid changes in image properties </a:t>
                </a:r>
              </a:p>
              <a:p>
                <a:r>
                  <a:rPr lang="en-US" dirty="0"/>
                  <a:t>Edges have high perpendicular gradients </a:t>
                </a:r>
              </a:p>
              <a:p>
                <a:pPr lvl="1"/>
                <a:r>
                  <a:rPr lang="en-US" dirty="0"/>
                  <a:t>Edges can have any orientation </a:t>
                </a:r>
              </a:p>
              <a:p>
                <a:pPr lvl="1"/>
                <a:r>
                  <a:rPr lang="en-US" dirty="0"/>
                  <a:t>Detector must be </a:t>
                </a:r>
                <a:r>
                  <a:rPr lang="en-US" b="1" dirty="0"/>
                  <a:t>directionally invariant     </a:t>
                </a:r>
              </a:p>
              <a:p>
                <a:r>
                  <a:rPr lang="en-US" dirty="0"/>
                  <a:t>Could use magnitude of gradient  </a:t>
                </a:r>
              </a:p>
              <a:p>
                <a:pPr lvl="1"/>
                <a:r>
                  <a:rPr lang="en-US" dirty="0"/>
                  <a:t>But gradient is an unstable and requires thresholding   </a:t>
                </a:r>
              </a:p>
              <a:p>
                <a:pPr lvl="1"/>
                <a:r>
                  <a:rPr lang="en-US" dirty="0"/>
                  <a:t>Sobel and Canny filters are examples  </a:t>
                </a:r>
              </a:p>
              <a:p>
                <a:r>
                  <a:rPr lang="en-US" dirty="0"/>
                  <a:t>Use second derivative or Laplacian </a:t>
                </a:r>
              </a:p>
              <a:p>
                <a:pPr lvl="1"/>
                <a:r>
                  <a:rPr lang="en-US" dirty="0"/>
                  <a:t>The zero-crossing of the Laplacian is the location of the edge  </a:t>
                </a:r>
              </a:p>
              <a:p>
                <a:pPr lvl="1"/>
                <a:r>
                  <a:rPr lang="en-US" dirty="0"/>
                  <a:t>The Laplacian of the image intensity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643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can you find the </a:t>
                </a:r>
                <a:r>
                  <a:rPr lang="en-US" dirty="0">
                    <a:hlinkClick r:id="rId2"/>
                  </a:rPr>
                  <a:t>Hamming distance</a:t>
                </a:r>
                <a:r>
                  <a:rPr lang="en-US" dirty="0"/>
                  <a:t>?</a:t>
                </a:r>
              </a:p>
              <a:p>
                <a:r>
                  <a:rPr lang="en-US" dirty="0"/>
                  <a:t>For binary strings, Hamming distance is the XOR between the strings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XOR is often supported by CPU - very fast and massively scalable!   </a:t>
                </a:r>
              </a:p>
              <a:p>
                <a:r>
                  <a:rPr lang="en-US" dirty="0"/>
                  <a:t>Example: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1,0,1,1,0,0,1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1,1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,1,1,0,0,0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the Hamming distance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[1,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,1,1,0,0,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⨁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[1,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,1,1,0,0,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  <a:blipFill>
                <a:blip r:embed="rId3"/>
                <a:stretch>
                  <a:fillRect l="-1148" t="-1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104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6C51C-5EAA-D85D-4B8B-A242A4980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D6342-E838-3632-F873-03D656B07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0878F-EF3E-6655-DD7D-425EEB0C7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01011"/>
            <a:ext cx="6439539" cy="56167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 of difficult interest point problem</a:t>
            </a:r>
          </a:p>
          <a:p>
            <a:r>
              <a:rPr lang="en-US" dirty="0"/>
              <a:t>Wall image from </a:t>
            </a:r>
            <a:r>
              <a:rPr lang="en-US" dirty="0" err="1">
                <a:hlinkClick r:id="rId2"/>
              </a:rPr>
              <a:t>Calonder</a:t>
            </a:r>
            <a:r>
              <a:rPr lang="en-US" dirty="0">
                <a:hlinkClick r:id="rId2"/>
              </a:rPr>
              <a:t>, et.al.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40228A-C106-A2C0-0709-FE4ECEBA2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094" y="476933"/>
            <a:ext cx="3251266" cy="633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2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01011"/>
            <a:ext cx="10613398" cy="662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the BRIEF Algorithm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9559" y="1906524"/>
                <a:ext cx="5464630" cy="4731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>
                    <a:hlinkClick r:id="rId2"/>
                  </a:rPr>
                  <a:t>Calonder</a:t>
                </a:r>
                <a:r>
                  <a:rPr lang="en-US" dirty="0">
                    <a:hlinkClick r:id="rId2"/>
                  </a:rPr>
                  <a:t>, et.al. </a:t>
                </a:r>
                <a:r>
                  <a:rPr lang="en-US" dirty="0"/>
                  <a:t>show that there is diminishing improvement beyond a 256 bit (256 test) mini-hash</a:t>
                </a:r>
              </a:p>
              <a:p>
                <a:r>
                  <a:rPr lang="en-US" dirty="0"/>
                  <a:t>Computation of only 256 binary statistics,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is fast per patch</a:t>
                </a:r>
              </a:p>
              <a:p>
                <a:r>
                  <a:rPr lang="en-US" dirty="0"/>
                  <a:t>The limit of correct recognition depends on the nature of the images</a:t>
                </a:r>
              </a:p>
              <a:p>
                <a:r>
                  <a:rPr lang="en-US" dirty="0"/>
                  <a:t>Wider angles between images reduce recognition with all descriptors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59" y="1906524"/>
                <a:ext cx="5464630" cy="4731869"/>
              </a:xfrm>
              <a:prstGeom prst="rect">
                <a:avLst/>
              </a:prstGeom>
              <a:blipFill>
                <a:blip r:embed="rId3"/>
                <a:stretch>
                  <a:fillRect l="-2009" t="-2964" r="-223" b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0693BD6-4820-4D49-BC52-382E2480B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08719"/>
            <a:ext cx="5832869" cy="338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2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Multi-Scale Interest Points</a:t>
            </a:r>
          </a:p>
        </p:txBody>
      </p:sp>
    </p:spTree>
    <p:extLst>
      <p:ext uri="{BB962C8B-B14F-4D97-AF65-F5344CB8AC3E}">
        <p14:creationId xmlns:p14="http://schemas.microsoft.com/office/powerpoint/2010/main" val="15457072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5894303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 </a:t>
            </a:r>
            <a:r>
              <a:rPr lang="en-US" dirty="0"/>
              <a:t>Pyramid structure enables extraction of interest points at several scales  </a:t>
            </a:r>
          </a:p>
          <a:p>
            <a:r>
              <a:rPr lang="en-US" dirty="0"/>
              <a:t>Pyramid scales from fine to coarse in octaves </a:t>
            </a:r>
          </a:p>
          <a:p>
            <a:r>
              <a:rPr lang="en-US" dirty="0"/>
              <a:t>Features at each scale extracted</a:t>
            </a:r>
          </a:p>
          <a:p>
            <a:r>
              <a:rPr lang="en-US" dirty="0"/>
              <a:t>Can use a variety of interest point descriptor algorithms  </a:t>
            </a:r>
          </a:p>
          <a:p>
            <a:pPr lvl="1"/>
            <a:r>
              <a:rPr lang="en-US" dirty="0"/>
              <a:t>SIFT</a:t>
            </a:r>
          </a:p>
          <a:p>
            <a:pPr lvl="1"/>
            <a:r>
              <a:rPr lang="en-US" dirty="0"/>
              <a:t>Harris – Laplacian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E6667-5C9B-4274-9D2A-0AD26F2F4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356" y="1699200"/>
            <a:ext cx="4801752" cy="2269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CC3EDD-2DD5-465A-AC42-2E2562C6DD59}"/>
              </a:ext>
            </a:extLst>
          </p:cNvPr>
          <p:cNvSpPr txBox="1"/>
          <p:nvPr/>
        </p:nvSpPr>
        <p:spPr>
          <a:xfrm>
            <a:off x="10850252" y="3733014"/>
            <a:ext cx="36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891706-A316-0AAC-99A3-28AEE7B0B28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805155" y="4606154"/>
            <a:ext cx="24529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Diagram by Saad </a:t>
            </a:r>
            <a:r>
              <a:rPr lang="en-US" dirty="0" err="1">
                <a:solidFill>
                  <a:srgbClr val="000000"/>
                </a:solidFill>
                <a:ea typeface="ＭＳ Ｐゴシック" charset="-128"/>
              </a:rPr>
              <a:t>Bedros</a:t>
            </a:r>
            <a:endParaRPr lang="en-US" dirty="0">
              <a:solidFill>
                <a:srgbClr val="000000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989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515600" cy="11748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using Laplacian or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r>
                  <a:rPr lang="en-US" dirty="0"/>
                  <a:t>Scaling applies convolution with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on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515600" cy="1174822"/>
              </a:xfrm>
              <a:blipFill>
                <a:blip r:embed="rId2"/>
                <a:stretch>
                  <a:fillRect l="-1043" t="-8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0F2ACD3-CB0F-426E-9016-3786FDC738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2093136"/>
                <a:ext cx="6674963" cy="4731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 </a:t>
                </a:r>
                <a:r>
                  <a:rPr lang="en-US" dirty="0"/>
                  <a:t>Laplacian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𝐷𝑜𝐺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Gaussian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Both kernels are rotationally invariant 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0F2ACD3-CB0F-426E-9016-3786FDC73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093136"/>
                <a:ext cx="6674963" cy="4731869"/>
              </a:xfrm>
              <a:prstGeom prst="rect">
                <a:avLst/>
              </a:prstGeom>
              <a:blipFill>
                <a:blip r:embed="rId3"/>
                <a:stretch>
                  <a:fillRect l="-1553" t="-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EFE9770-6AC9-4EB9-B76D-11DF36273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676" y="2352938"/>
            <a:ext cx="3676969" cy="29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3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r>
                  <a:rPr lang="en-US" dirty="0"/>
                  <a:t>Scaling applies convolution with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on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Example: pyramid with </a:t>
                </a:r>
                <a:r>
                  <a:rPr lang="en-US" dirty="0" err="1"/>
                  <a:t>DoG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  <a:blipFill>
                <a:blip r:embed="rId2"/>
                <a:stretch>
                  <a:fillRect l="-1043" t="-5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98EA4B9-1573-431F-97DF-2F529CE34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01" y="2858678"/>
            <a:ext cx="10743802" cy="31252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2F5AB1-6184-1EB9-2EA5-722C953FB5CA}"/>
              </a:ext>
            </a:extLst>
          </p:cNvPr>
          <p:cNvSpPr txBox="1"/>
          <p:nvPr/>
        </p:nvSpPr>
        <p:spPr>
          <a:xfrm>
            <a:off x="8788400" y="5983961"/>
            <a:ext cx="3286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Diagram by Krystian </a:t>
            </a:r>
            <a:r>
              <a:rPr lang="en-US" dirty="0" err="1"/>
              <a:t>Mikolajczyk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84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6"/>
                <a:ext cx="3295019" cy="54851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r>
                  <a:rPr lang="en-US" dirty="0"/>
                  <a:t>Scaling applies convolution with kernel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=1,2,..,5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Determine scale with maximum of descriptor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6"/>
                <a:ext cx="3295019" cy="5485123"/>
              </a:xfrm>
              <a:blipFill>
                <a:blip r:embed="rId2"/>
                <a:stretch>
                  <a:fillRect l="-3327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3181C1A-0B9A-168A-F5E4-F626835DA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687" y="1158240"/>
            <a:ext cx="7559402" cy="46756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6A6E6B-43C4-F1D0-A1AB-4E785132B5AB}"/>
              </a:ext>
            </a:extLst>
          </p:cNvPr>
          <p:cNvSpPr txBox="1"/>
          <p:nvPr/>
        </p:nvSpPr>
        <p:spPr>
          <a:xfrm>
            <a:off x="7243729" y="6177001"/>
            <a:ext cx="478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Adapted from diagram by Krystian </a:t>
            </a:r>
            <a:r>
              <a:rPr lang="en-US" dirty="0" err="1"/>
              <a:t>Mikolajczyk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9883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Use of gradients to detect edges</a:t>
            </a:r>
          </a:p>
          <a:p>
            <a:r>
              <a:rPr lang="en-US" dirty="0"/>
              <a:t>How decomposition of gradients is used for general interest point detection </a:t>
            </a:r>
          </a:p>
          <a:p>
            <a:r>
              <a:rPr lang="en-US" dirty="0"/>
              <a:t>How Harris corner detector works</a:t>
            </a:r>
          </a:p>
          <a:p>
            <a:r>
              <a:rPr lang="en-US" dirty="0"/>
              <a:t>Using statistics of gradients are used to construct descriptors</a:t>
            </a:r>
          </a:p>
          <a:p>
            <a:r>
              <a:rPr lang="en-US" dirty="0"/>
              <a:t>How to identify interest points with the SIFT algorithm</a:t>
            </a:r>
          </a:p>
          <a:p>
            <a:r>
              <a:rPr lang="en-US" dirty="0"/>
              <a:t>The basics of the BRIEF algorithm</a:t>
            </a:r>
          </a:p>
          <a:p>
            <a:r>
              <a:rPr lang="en-US" dirty="0"/>
              <a:t>How to detect interest points across scales</a:t>
            </a:r>
          </a:p>
        </p:txBody>
      </p:sp>
    </p:spTree>
    <p:extLst>
      <p:ext uri="{BB962C8B-B14F-4D97-AF65-F5344CB8AC3E}">
        <p14:creationId xmlns:p14="http://schemas.microsoft.com/office/powerpoint/2010/main" val="338013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 with Sobel Filter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hlinkClick r:id="rId2"/>
                  </a:rPr>
                  <a:t>Sobel filter </a:t>
                </a:r>
                <a:r>
                  <a:rPr lang="en-US" dirty="0"/>
                  <a:t>is an early attempt at using an approximately isotropic gradient estimate    </a:t>
                </a:r>
              </a:p>
              <a:p>
                <a:r>
                  <a:rPr lang="en-US" dirty="0"/>
                  <a:t>Uses a pair of operators to compute gradient components of image array,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   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Magnitude of the gradient is then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870" t="-2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4978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 with </a:t>
            </a:r>
            <a:r>
              <a:rPr lang="en-US" sz="4000">
                <a:latin typeface="+mn-lt"/>
              </a:rPr>
              <a:t>Sobel Filter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Sobel filter is an early attempt at using an approximately isotropic gradient estimate    </a:t>
                </a:r>
              </a:p>
              <a:p>
                <a:r>
                  <a:rPr lang="en-US" dirty="0"/>
                  <a:t>For computational efficiency we can reformulate the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42951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24041</TotalTime>
  <Words>3743</Words>
  <Application>Microsoft Office PowerPoint</Application>
  <PresentationFormat>Widescreen</PresentationFormat>
  <Paragraphs>565</Paragraphs>
  <Slides>78</Slides>
  <Notes>0</Notes>
  <HiddenSlides>1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8" baseType="lpstr">
      <vt:lpstr>ＭＳ Ｐゴシック</vt:lpstr>
      <vt:lpstr>Arial</vt:lpstr>
      <vt:lpstr>Calibri</vt:lpstr>
      <vt:lpstr>Calibri Light</vt:lpstr>
      <vt:lpstr>Cambria Math</vt:lpstr>
      <vt:lpstr>Segoe UI Light</vt:lpstr>
      <vt:lpstr>Symbol</vt:lpstr>
      <vt:lpstr>Times New Roman</vt:lpstr>
      <vt:lpstr>Office Theme</vt:lpstr>
      <vt:lpstr>Equation</vt:lpstr>
      <vt:lpstr>CSCI E-25 Computer Vision</vt:lpstr>
      <vt:lpstr>Feature Extraction  </vt:lpstr>
      <vt:lpstr>Feature Extraction  </vt:lpstr>
      <vt:lpstr>Feature Extraction  </vt:lpstr>
      <vt:lpstr>Feature Extraction  </vt:lpstr>
      <vt:lpstr>PowerPoint Presentation</vt:lpstr>
      <vt:lpstr>Finding Edges</vt:lpstr>
      <vt:lpstr>Finding Edges with Sobel Filter</vt:lpstr>
      <vt:lpstr>Finding Edges with Sobel Filter</vt:lpstr>
      <vt:lpstr>Finding Edges with Sobel Filter</vt:lpstr>
      <vt:lpstr>PowerPoint Presentation</vt:lpstr>
      <vt:lpstr>Finding Edges with Canny Filter</vt:lpstr>
      <vt:lpstr>Finding Edges with Canny Filter</vt:lpstr>
      <vt:lpstr>PowerPoint Presentation</vt:lpstr>
      <vt:lpstr>Finding Edges</vt:lpstr>
      <vt:lpstr>Finding Edges</vt:lpstr>
      <vt:lpstr>Finding Edges</vt:lpstr>
      <vt:lpstr>Finding Edges</vt:lpstr>
      <vt:lpstr>PowerPoint Presentation</vt:lpstr>
      <vt:lpstr>Why Enhance Edges?   </vt:lpstr>
      <vt:lpstr>Straight Line Hough Transform </vt:lpstr>
      <vt:lpstr>Straight Line Hough Transform </vt:lpstr>
      <vt:lpstr>Straight Line Hough Transform </vt:lpstr>
      <vt:lpstr>Straight Line Hough Transform </vt:lpstr>
      <vt:lpstr>Straight Line Hough Transform </vt:lpstr>
      <vt:lpstr>Straight Line Hough Transform </vt:lpstr>
      <vt:lpstr>PowerPoint Presentation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PowerPoint Presentation</vt:lpstr>
      <vt:lpstr>Harris Interest Point Detection</vt:lpstr>
      <vt:lpstr>Harris Interest Point Detection</vt:lpstr>
      <vt:lpstr>Harris Interest Point Detection</vt:lpstr>
      <vt:lpstr>Harris Interest Point Detection</vt:lpstr>
      <vt:lpstr>Harris Interest Point Detection</vt:lpstr>
      <vt:lpstr>Harris Interest Point Detection</vt:lpstr>
      <vt:lpstr>Harris Interest Point Detection</vt:lpstr>
      <vt:lpstr>PowerPoint Presentation</vt:lpstr>
      <vt:lpstr>Gradients and Features</vt:lpstr>
      <vt:lpstr>Gradients and Features</vt:lpstr>
      <vt:lpstr>Gradients and Features</vt:lpstr>
      <vt:lpstr>Gradients and Features</vt:lpstr>
      <vt:lpstr>PowerPoint Presentation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PowerPoint Presentation</vt:lpstr>
      <vt:lpstr>The SIFT Algorithm</vt:lpstr>
      <vt:lpstr>The SIFT Algorithm</vt:lpstr>
      <vt:lpstr>The SIFT Algorithm</vt:lpstr>
      <vt:lpstr>PowerPoint Presentation</vt:lpstr>
      <vt:lpstr>The BRIEF Algorithm</vt:lpstr>
      <vt:lpstr>The BRIEF Algorithm</vt:lpstr>
      <vt:lpstr>The BRIEF Algorithm</vt:lpstr>
      <vt:lpstr>The BRIEF Algorithm</vt:lpstr>
      <vt:lpstr>The BRIEF Algorithm</vt:lpstr>
      <vt:lpstr>The BRIEF Algorithm</vt:lpstr>
      <vt:lpstr>PowerPoint Presentation</vt:lpstr>
      <vt:lpstr>Multi-Scale Feature Identification</vt:lpstr>
      <vt:lpstr>Multi-Scale Feature Identification</vt:lpstr>
      <vt:lpstr>Multi-Scale Feature Identification</vt:lpstr>
      <vt:lpstr>Multi-Scale Feature Identification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E-25 Computer Vision</dc:title>
  <dc:creator>Stephe Elston</dc:creator>
  <cp:lastModifiedBy>Stephen Elston</cp:lastModifiedBy>
  <cp:revision>393</cp:revision>
  <dcterms:created xsi:type="dcterms:W3CDTF">2021-10-12T19:07:13Z</dcterms:created>
  <dcterms:modified xsi:type="dcterms:W3CDTF">2025-01-09T03:45:50Z</dcterms:modified>
</cp:coreProperties>
</file>